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0"/>
  </p:notesMasterIdLst>
  <p:sldIdLst>
    <p:sldId id="256" r:id="rId2"/>
    <p:sldId id="707" r:id="rId3"/>
    <p:sldId id="708" r:id="rId4"/>
    <p:sldId id="371" r:id="rId5"/>
    <p:sldId id="370" r:id="rId6"/>
    <p:sldId id="376" r:id="rId7"/>
    <p:sldId id="372" r:id="rId8"/>
    <p:sldId id="375" r:id="rId9"/>
    <p:sldId id="373" r:id="rId10"/>
    <p:sldId id="711" r:id="rId11"/>
    <p:sldId id="710" r:id="rId12"/>
    <p:sldId id="382" r:id="rId13"/>
    <p:sldId id="377" r:id="rId14"/>
    <p:sldId id="384" r:id="rId15"/>
    <p:sldId id="378" r:id="rId16"/>
    <p:sldId id="379" r:id="rId17"/>
    <p:sldId id="380" r:id="rId18"/>
    <p:sldId id="38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DBE4F4"/>
    <a:srgbClr val="FFFF00"/>
    <a:srgbClr val="4121FF"/>
    <a:srgbClr val="CC9900"/>
    <a:srgbClr val="000000"/>
    <a:srgbClr val="C69214"/>
    <a:srgbClr val="FEBB00"/>
    <a:srgbClr val="DEA400"/>
    <a:srgbClr val="FEB5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E9CA8-F899-DA4F-9091-1A297807575A}" v="414" dt="2023-04-28T15:26:50.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2" autoAdjust="0"/>
    <p:restoredTop sz="89296" autoAdjust="0"/>
  </p:normalViewPr>
  <p:slideViewPr>
    <p:cSldViewPr snapToGrid="0">
      <p:cViewPr varScale="1">
        <p:scale>
          <a:sx n="105" d="100"/>
          <a:sy n="105" d="100"/>
        </p:scale>
        <p:origin x="648" y="192"/>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0A23AE-788D-4EC6-BCD1-21C1E99F5691}" type="datetimeFigureOut">
              <a:rPr lang="en-US" smtClean="0"/>
              <a:t>5/8/23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C5F992-8B35-4725-B871-0FA5E48510C5}" type="slidenum">
              <a:rPr lang="en-US" smtClean="0"/>
              <a:t>‹#›</a:t>
            </a:fld>
            <a:endParaRPr lang="en-US"/>
          </a:p>
        </p:txBody>
      </p:sp>
    </p:spTree>
    <p:extLst>
      <p:ext uri="{BB962C8B-B14F-4D97-AF65-F5344CB8AC3E}">
        <p14:creationId xmlns:p14="http://schemas.microsoft.com/office/powerpoint/2010/main" val="3757392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C5F992-8B35-4725-B871-0FA5E48510C5}" type="slidenum">
              <a:rPr lang="en-US" smtClean="0"/>
              <a:t>1</a:t>
            </a:fld>
            <a:endParaRPr lang="en-US"/>
          </a:p>
        </p:txBody>
      </p:sp>
    </p:spTree>
    <p:extLst>
      <p:ext uri="{BB962C8B-B14F-4D97-AF65-F5344CB8AC3E}">
        <p14:creationId xmlns:p14="http://schemas.microsoft.com/office/powerpoint/2010/main" val="3361885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RC model not great at predicting phase</a:t>
            </a:r>
          </a:p>
        </p:txBody>
      </p:sp>
      <p:sp>
        <p:nvSpPr>
          <p:cNvPr id="4" name="Slide Number Placeholder 3"/>
          <p:cNvSpPr>
            <a:spLocks noGrp="1"/>
          </p:cNvSpPr>
          <p:nvPr>
            <p:ph type="sldNum" sz="quarter" idx="5"/>
          </p:nvPr>
        </p:nvSpPr>
        <p:spPr/>
        <p:txBody>
          <a:bodyPr/>
          <a:lstStyle/>
          <a:p>
            <a:fld id="{0DC9CB38-16CA-45FF-82B6-93E3B5253746}" type="slidenum">
              <a:rPr lang="en-US" smtClean="0"/>
              <a:t>10</a:t>
            </a:fld>
            <a:endParaRPr lang="en-US"/>
          </a:p>
        </p:txBody>
      </p:sp>
    </p:spTree>
    <p:extLst>
      <p:ext uri="{BB962C8B-B14F-4D97-AF65-F5344CB8AC3E}">
        <p14:creationId xmlns:p14="http://schemas.microsoft.com/office/powerpoint/2010/main" val="3260607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rot [-pi, pi] quadratic rot [pi/2, pi]. Expect minimizing curvature -&gt; minimize phase. Linear rotation as a truth label may not make a lot of sense. There might be a different </a:t>
            </a:r>
            <a:r>
              <a:rPr lang="en-US" dirty="0" err="1"/>
              <a:t>forumulation</a:t>
            </a:r>
            <a:r>
              <a:rPr lang="en-US" dirty="0"/>
              <a:t> of neighbor-neighbor </a:t>
            </a:r>
            <a:r>
              <a:rPr lang="en-US" dirty="0" err="1"/>
              <a:t>comaprisons</a:t>
            </a:r>
            <a:r>
              <a:rPr lang="en-US" dirty="0"/>
              <a:t> that are more machine-learning appropriate. </a:t>
            </a:r>
            <a:r>
              <a:rPr lang="en-US"/>
              <a:t>What makes </a:t>
            </a:r>
            <a:r>
              <a:rPr lang="en-US" dirty="0"/>
              <a:t>sense for engineers- curvature – may not make sense to a machine.</a:t>
            </a:r>
          </a:p>
        </p:txBody>
      </p:sp>
      <p:sp>
        <p:nvSpPr>
          <p:cNvPr id="4" name="Slide Number Placeholder 3"/>
          <p:cNvSpPr>
            <a:spLocks noGrp="1"/>
          </p:cNvSpPr>
          <p:nvPr>
            <p:ph type="sldNum" sz="quarter" idx="5"/>
          </p:nvPr>
        </p:nvSpPr>
        <p:spPr/>
        <p:txBody>
          <a:bodyPr/>
          <a:lstStyle/>
          <a:p>
            <a:fld id="{0DC9CB38-16CA-45FF-82B6-93E3B5253746}" type="slidenum">
              <a:rPr lang="en-US" smtClean="0"/>
              <a:t>11</a:t>
            </a:fld>
            <a:endParaRPr lang="en-US"/>
          </a:p>
        </p:txBody>
      </p:sp>
    </p:spTree>
    <p:extLst>
      <p:ext uri="{BB962C8B-B14F-4D97-AF65-F5344CB8AC3E}">
        <p14:creationId xmlns:p14="http://schemas.microsoft.com/office/powerpoint/2010/main" val="248835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Linear rot [-pi, pi] quadratic rot [pi/2, pi]. Expect minimizing curvature -&gt; minimize phase.</a:t>
            </a:r>
          </a:p>
        </p:txBody>
      </p:sp>
      <p:sp>
        <p:nvSpPr>
          <p:cNvPr id="4" name="Slide Number Placeholder 3"/>
          <p:cNvSpPr>
            <a:spLocks noGrp="1"/>
          </p:cNvSpPr>
          <p:nvPr>
            <p:ph type="sldNum" sz="quarter" idx="5"/>
          </p:nvPr>
        </p:nvSpPr>
        <p:spPr/>
        <p:txBody>
          <a:bodyPr/>
          <a:lstStyle/>
          <a:p>
            <a:fld id="{0DC9CB38-16CA-45FF-82B6-93E3B5253746}" type="slidenum">
              <a:rPr lang="en-US" smtClean="0"/>
              <a:t>12</a:t>
            </a:fld>
            <a:endParaRPr lang="en-US"/>
          </a:p>
        </p:txBody>
      </p:sp>
    </p:spTree>
    <p:extLst>
      <p:ext uri="{BB962C8B-B14F-4D97-AF65-F5344CB8AC3E}">
        <p14:creationId xmlns:p14="http://schemas.microsoft.com/office/powerpoint/2010/main" val="248957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We built a custom machine learning model with the aim of turning a physics design problem into a machine learning problem.</a:t>
            </a:r>
          </a:p>
          <a:p>
            <a:pPr marL="285750" indent="-285750">
              <a:buFont typeface="Arial" panose="020B0604020202020204" pitchFamily="34" charset="0"/>
              <a:buChar char="•"/>
            </a:pPr>
            <a:r>
              <a:rPr lang="en-US" dirty="0"/>
              <a:t>We build a dataset that considers local neighborhoods of metasurfaces and their impact on near field electric field.</a:t>
            </a:r>
          </a:p>
          <a:p>
            <a:pPr marL="285750" indent="-285750">
              <a:buFont typeface="Arial" panose="020B0604020202020204" pitchFamily="34" charset="0"/>
              <a:buChar char="•"/>
            </a:pPr>
            <a:r>
              <a:rPr lang="en-US" dirty="0"/>
              <a:t>We found that this system is excellent at image reconstruction, but image reconstruction does not necessarily indicate that physics was learned.</a:t>
            </a:r>
          </a:p>
          <a:p>
            <a:endParaRPr lang="en-US" dirty="0"/>
          </a:p>
        </p:txBody>
      </p:sp>
      <p:sp>
        <p:nvSpPr>
          <p:cNvPr id="4" name="Slide Number Placeholder 3"/>
          <p:cNvSpPr>
            <a:spLocks noGrp="1"/>
          </p:cNvSpPr>
          <p:nvPr>
            <p:ph type="sldNum" sz="quarter" idx="5"/>
          </p:nvPr>
        </p:nvSpPr>
        <p:spPr/>
        <p:txBody>
          <a:bodyPr/>
          <a:lstStyle/>
          <a:p>
            <a:fld id="{0DC9CB38-16CA-45FF-82B6-93E3B5253746}" type="slidenum">
              <a:rPr lang="en-US" smtClean="0"/>
              <a:t>13</a:t>
            </a:fld>
            <a:endParaRPr lang="en-US"/>
          </a:p>
        </p:txBody>
      </p:sp>
    </p:spTree>
    <p:extLst>
      <p:ext uri="{BB962C8B-B14F-4D97-AF65-F5344CB8AC3E}">
        <p14:creationId xmlns:p14="http://schemas.microsoft.com/office/powerpoint/2010/main" val="2810709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work involves a simplification of the physics. We can use first and second derivatives rather than the more complicated Taylor Series curvature parameters</a:t>
            </a:r>
          </a:p>
        </p:txBody>
      </p:sp>
      <p:sp>
        <p:nvSpPr>
          <p:cNvPr id="4" name="Slide Number Placeholder 3"/>
          <p:cNvSpPr>
            <a:spLocks noGrp="1"/>
          </p:cNvSpPr>
          <p:nvPr>
            <p:ph type="sldNum" sz="quarter" idx="5"/>
          </p:nvPr>
        </p:nvSpPr>
        <p:spPr/>
        <p:txBody>
          <a:bodyPr/>
          <a:lstStyle/>
          <a:p>
            <a:fld id="{0DC9CB38-16CA-45FF-82B6-93E3B5253746}" type="slidenum">
              <a:rPr lang="en-US" smtClean="0"/>
              <a:t>14</a:t>
            </a:fld>
            <a:endParaRPr lang="en-US"/>
          </a:p>
        </p:txBody>
      </p:sp>
    </p:spTree>
    <p:extLst>
      <p:ext uri="{BB962C8B-B14F-4D97-AF65-F5344CB8AC3E}">
        <p14:creationId xmlns:p14="http://schemas.microsoft.com/office/powerpoint/2010/main" val="1064856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a good method for translating a physics-based design problem to a machine learning design problem?</a:t>
            </a:r>
          </a:p>
        </p:txBody>
      </p:sp>
      <p:sp>
        <p:nvSpPr>
          <p:cNvPr id="4" name="Slide Number Placeholder 3"/>
          <p:cNvSpPr>
            <a:spLocks noGrp="1"/>
          </p:cNvSpPr>
          <p:nvPr>
            <p:ph type="sldNum" sz="quarter" idx="5"/>
          </p:nvPr>
        </p:nvSpPr>
        <p:spPr/>
        <p:txBody>
          <a:bodyPr/>
          <a:lstStyle/>
          <a:p>
            <a:fld id="{12C5F992-8B35-4725-B871-0FA5E48510C5}" type="slidenum">
              <a:rPr lang="en-US" smtClean="0"/>
              <a:t>2</a:t>
            </a:fld>
            <a:endParaRPr lang="en-US"/>
          </a:p>
        </p:txBody>
      </p:sp>
    </p:spTree>
    <p:extLst>
      <p:ext uri="{BB962C8B-B14F-4D97-AF65-F5344CB8AC3E}">
        <p14:creationId xmlns:p14="http://schemas.microsoft.com/office/powerpoint/2010/main" val="231295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we had to consider in answering that question: 1. What’s suitable machine learning model, what’ s an appropriate </a:t>
            </a:r>
            <a:r>
              <a:rPr lang="en-US" dirty="0" err="1"/>
              <a:t>archicture</a:t>
            </a:r>
            <a:r>
              <a:rPr lang="en-US" dirty="0"/>
              <a:t>? 2. how do we generate data for that model? 3. We need an evaluation strategy.</a:t>
            </a:r>
          </a:p>
        </p:txBody>
      </p:sp>
      <p:sp>
        <p:nvSpPr>
          <p:cNvPr id="4" name="Slide Number Placeholder 3"/>
          <p:cNvSpPr>
            <a:spLocks noGrp="1"/>
          </p:cNvSpPr>
          <p:nvPr>
            <p:ph type="sldNum" sz="quarter" idx="5"/>
          </p:nvPr>
        </p:nvSpPr>
        <p:spPr/>
        <p:txBody>
          <a:bodyPr/>
          <a:lstStyle/>
          <a:p>
            <a:fld id="{0DC9CB38-16CA-45FF-82B6-93E3B5253746}" type="slidenum">
              <a:rPr lang="en-US" smtClean="0"/>
              <a:t>3</a:t>
            </a:fld>
            <a:endParaRPr lang="en-US"/>
          </a:p>
        </p:txBody>
      </p:sp>
    </p:spTree>
    <p:extLst>
      <p:ext uri="{BB962C8B-B14F-4D97-AF65-F5344CB8AC3E}">
        <p14:creationId xmlns:p14="http://schemas.microsoft.com/office/powerpoint/2010/main" val="1920004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build a system that does inverse design for any arbitrary metasurface. But to develop this work, we focused on a dielectric pillar, whose optical properties are well-understood. We used an electromagnetic simulation tool, </a:t>
            </a:r>
            <a:r>
              <a:rPr lang="en-US" dirty="0" err="1"/>
              <a:t>meep</a:t>
            </a:r>
            <a:r>
              <a:rPr lang="en-US" dirty="0"/>
              <a:t>, to conduct simulations that allow us to confirm that, for this meta-atom, phase delay is a function of radius, and we also get high transmission over the range. Now we can interpolate the relationship between meta-atom geometry and phase delay such that we can confidently associate a phase delay with any pillar given radius in this range. And this range is important, it is the range where these subwavelength resonances occur, which are responsible for the phase delays we desire.</a:t>
            </a:r>
          </a:p>
        </p:txBody>
      </p:sp>
      <p:sp>
        <p:nvSpPr>
          <p:cNvPr id="4" name="Slide Number Placeholder 3"/>
          <p:cNvSpPr>
            <a:spLocks noGrp="1"/>
          </p:cNvSpPr>
          <p:nvPr>
            <p:ph type="sldNum" sz="quarter" idx="5"/>
          </p:nvPr>
        </p:nvSpPr>
        <p:spPr/>
        <p:txBody>
          <a:bodyPr/>
          <a:lstStyle/>
          <a:p>
            <a:fld id="{0DC9CB38-16CA-45FF-82B6-93E3B5253746}" type="slidenum">
              <a:rPr lang="en-US" smtClean="0"/>
              <a:t>4</a:t>
            </a:fld>
            <a:endParaRPr lang="en-US"/>
          </a:p>
        </p:txBody>
      </p:sp>
    </p:spTree>
    <p:extLst>
      <p:ext uri="{BB962C8B-B14F-4D97-AF65-F5344CB8AC3E}">
        <p14:creationId xmlns:p14="http://schemas.microsoft.com/office/powerpoint/2010/main" val="401810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 the simulation to 3x3 neighborhoods for better design accuracy. This introduces complexity – we cannot associate a single phase delay with a 3x3 set of pillars with random radii because of nonlocal interactions. Because phase information is contained in the electric field, we examine a slice of the y polarized field downstream of the tops of the pillars</a:t>
            </a:r>
          </a:p>
        </p:txBody>
      </p:sp>
      <p:sp>
        <p:nvSpPr>
          <p:cNvPr id="4" name="Slide Number Placeholder 3"/>
          <p:cNvSpPr>
            <a:spLocks noGrp="1"/>
          </p:cNvSpPr>
          <p:nvPr>
            <p:ph type="sldNum" sz="quarter" idx="5"/>
          </p:nvPr>
        </p:nvSpPr>
        <p:spPr/>
        <p:txBody>
          <a:bodyPr/>
          <a:lstStyle/>
          <a:p>
            <a:fld id="{0DC9CB38-16CA-45FF-82B6-93E3B5253746}" type="slidenum">
              <a:rPr lang="en-US" smtClean="0"/>
              <a:t>5</a:t>
            </a:fld>
            <a:endParaRPr lang="en-US"/>
          </a:p>
        </p:txBody>
      </p:sp>
    </p:spTree>
    <p:extLst>
      <p:ext uri="{BB962C8B-B14F-4D97-AF65-F5344CB8AC3E}">
        <p14:creationId xmlns:p14="http://schemas.microsoft.com/office/powerpoint/2010/main" val="278378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a mapping from phase delay to single pillar, we can associate each pillar with its local phase delay. The total phase function due to a neighborhood of pillars can be approximated by the second order, two-dimensional Taylor series expansion. This process yields curvature parameters that can be used as machine learning labels. Using these </a:t>
            </a:r>
            <a:r>
              <a:rPr lang="en-US" dirty="0" err="1"/>
              <a:t>curv</a:t>
            </a:r>
            <a:r>
              <a:rPr lang="en-US" dirty="0"/>
              <a:t>. Parameters, you’re giving labels for nonlocal interactions. </a:t>
            </a:r>
          </a:p>
          <a:p>
            <a:endParaRPr lang="en-US" dirty="0"/>
          </a:p>
          <a:p>
            <a:r>
              <a:rPr lang="en-US" dirty="0" err="1"/>
              <a:t>fpp</a:t>
            </a:r>
            <a:r>
              <a:rPr lang="en-US" dirty="0"/>
              <a:t>, </a:t>
            </a:r>
            <a:r>
              <a:rPr lang="en-US" dirty="0" err="1"/>
              <a:t>fqq</a:t>
            </a:r>
            <a:r>
              <a:rPr lang="en-US" dirty="0"/>
              <a:t> are eigenvalues of the hessian matrix</a:t>
            </a:r>
          </a:p>
        </p:txBody>
      </p:sp>
      <p:sp>
        <p:nvSpPr>
          <p:cNvPr id="4" name="Slide Number Placeholder 3"/>
          <p:cNvSpPr>
            <a:spLocks noGrp="1"/>
          </p:cNvSpPr>
          <p:nvPr>
            <p:ph type="sldNum" sz="quarter" idx="5"/>
          </p:nvPr>
        </p:nvSpPr>
        <p:spPr/>
        <p:txBody>
          <a:bodyPr/>
          <a:lstStyle/>
          <a:p>
            <a:fld id="{0DC9CB38-16CA-45FF-82B6-93E3B5253746}" type="slidenum">
              <a:rPr lang="en-US" smtClean="0"/>
              <a:t>6</a:t>
            </a:fld>
            <a:endParaRPr lang="en-US"/>
          </a:p>
        </p:txBody>
      </p:sp>
    </p:spTree>
    <p:extLst>
      <p:ext uri="{BB962C8B-B14F-4D97-AF65-F5344CB8AC3E}">
        <p14:creationId xmlns:p14="http://schemas.microsoft.com/office/powerpoint/2010/main" val="845326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labels for each pillar in the 3x3 neighborhood, as well as the curvature labels which approximate each. We can think of the phase parameters as absolute measurements, and we can think of the curvature parameters as relative measurements – The relationship among the neighbors with respect to phase. And part of this work is assessing this abs. vs. relative comparison. We want to learn a mapping between these electric field slices and a 3x3 pillar distribution. So we have this huge image, representing a slice of the electric field, and we’d like to predict a small vector of phase values and a small vector of curvature parameters for that field. The machine learning community has solution for this -&gt; The autoencoder takes a high dimensional input, does dimensionality reduction and finds the dominant patterns in the latent space. Then it uses those learned constituent parameters to reconstruct the image. We don’t just want to reconstruct an image. We want to kind of hone the network’s ability to find those dominant patterns and actually make predictions from the latent space. We chose the </a:t>
            </a:r>
            <a:r>
              <a:rPr lang="en-US" dirty="0" err="1"/>
              <a:t>unet</a:t>
            </a:r>
            <a:r>
              <a:rPr lang="en-US" dirty="0"/>
              <a:t> because they have shown success in other fields– they have a latent space we can regularize. The main difference in what we’re doing compared to the rest of the community is we’re doing multicriteria loss applied at the latent space. This is kind of a unique way to use this architecture, where we add constraints in the latent space in order to learn physics knowledge. So our multicriteria loss function has three terms: reconstruction loss, phase loss, and curvature loss. We can tune these, and we can turn them on and off, to try and steer the model to make these predictions.</a:t>
            </a:r>
          </a:p>
          <a:p>
            <a:r>
              <a:rPr lang="en-US" dirty="0"/>
              <a:t>The experiments are designed to help us understand the model's ability to learn physics in the latent space.</a:t>
            </a:r>
          </a:p>
          <a:p>
            <a:endParaRPr lang="en-US" dirty="0"/>
          </a:p>
          <a:p>
            <a:r>
              <a:rPr lang="en-US" dirty="0"/>
              <a:t>###</a:t>
            </a:r>
          </a:p>
          <a:p>
            <a:r>
              <a:rPr lang="en-US" dirty="0"/>
              <a:t>We don’t wan to throw away the relationship between e field pack to pillars, so we add the second half of the architecture (decoding stage – learn mapping back from pillars to e field in hopes that it helps us learn). If it made a good prediction about pillars, it should be able to reconstruct the image.. Definitely point out: main difference we’re doing is multicriteria loss applied at the latent space. Kind of a unique way of using this </a:t>
            </a:r>
            <a:r>
              <a:rPr lang="en-US" dirty="0" err="1"/>
              <a:t>unet</a:t>
            </a:r>
            <a:r>
              <a:rPr lang="en-US" dirty="0"/>
              <a:t>. Move to multicriteria loss. Three things to consider when trying to steer this model to make predictions: reconstructions: if you consider recons only, the model ”cheats” – it doesn’t learn curvature or phase – no inverse design knowledge. So we add constraints in the latent space in order to learn the physics knowledge. curvature tries to get at relationship I have to my neighbors. Relative vs. absolute measurements. Optimizing for phase specifically is an absolute measurement. You would think if you min. the absolute, you’d also get the relative. </a:t>
            </a:r>
          </a:p>
        </p:txBody>
      </p:sp>
      <p:sp>
        <p:nvSpPr>
          <p:cNvPr id="4" name="Slide Number Placeholder 3"/>
          <p:cNvSpPr>
            <a:spLocks noGrp="1"/>
          </p:cNvSpPr>
          <p:nvPr>
            <p:ph type="sldNum" sz="quarter" idx="5"/>
          </p:nvPr>
        </p:nvSpPr>
        <p:spPr/>
        <p:txBody>
          <a:bodyPr/>
          <a:lstStyle/>
          <a:p>
            <a:fld id="{0DC9CB38-16CA-45FF-82B6-93E3B5253746}" type="slidenum">
              <a:rPr lang="en-US" smtClean="0"/>
              <a:t>7</a:t>
            </a:fld>
            <a:endParaRPr lang="en-US"/>
          </a:p>
        </p:txBody>
      </p:sp>
    </p:spTree>
    <p:extLst>
      <p:ext uri="{BB962C8B-B14F-4D97-AF65-F5344CB8AC3E}">
        <p14:creationId xmlns:p14="http://schemas.microsoft.com/office/powerpoint/2010/main" val="2696683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the models. So we’re looking at total loss in the first column, and deconstructed loss in the rest of the graphs. The thing that really stands out here is that reconstruction loss is always very low: these results hint that good reconstructions do not indicate good curvature and phase predictions. Also since recon dominates the loss function, we “even the numerical playing field” by setting beta and gamma high compared to alpha.</a:t>
            </a:r>
          </a:p>
        </p:txBody>
      </p:sp>
      <p:sp>
        <p:nvSpPr>
          <p:cNvPr id="4" name="Slide Number Placeholder 3"/>
          <p:cNvSpPr>
            <a:spLocks noGrp="1"/>
          </p:cNvSpPr>
          <p:nvPr>
            <p:ph type="sldNum" sz="quarter" idx="5"/>
          </p:nvPr>
        </p:nvSpPr>
        <p:spPr/>
        <p:txBody>
          <a:bodyPr/>
          <a:lstStyle/>
          <a:p>
            <a:fld id="{0DC9CB38-16CA-45FF-82B6-93E3B5253746}" type="slidenum">
              <a:rPr lang="en-US" smtClean="0"/>
              <a:t>8</a:t>
            </a:fld>
            <a:endParaRPr lang="en-US"/>
          </a:p>
        </p:txBody>
      </p:sp>
    </p:spTree>
    <p:extLst>
      <p:ext uri="{BB962C8B-B14F-4D97-AF65-F5344CB8AC3E}">
        <p14:creationId xmlns:p14="http://schemas.microsoft.com/office/powerpoint/2010/main" val="1152314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zero. Does reconstruction help us learn good curvature and phase? </a:t>
            </a:r>
          </a:p>
        </p:txBody>
      </p:sp>
      <p:sp>
        <p:nvSpPr>
          <p:cNvPr id="4" name="Slide Number Placeholder 3"/>
          <p:cNvSpPr>
            <a:spLocks noGrp="1"/>
          </p:cNvSpPr>
          <p:nvPr>
            <p:ph type="sldNum" sz="quarter" idx="5"/>
          </p:nvPr>
        </p:nvSpPr>
        <p:spPr/>
        <p:txBody>
          <a:bodyPr/>
          <a:lstStyle/>
          <a:p>
            <a:fld id="{0DC9CB38-16CA-45FF-82B6-93E3B5253746}" type="slidenum">
              <a:rPr lang="en-US" smtClean="0"/>
              <a:t>9</a:t>
            </a:fld>
            <a:endParaRPr lang="en-US"/>
          </a:p>
        </p:txBody>
      </p:sp>
    </p:spTree>
    <p:extLst>
      <p:ext uri="{BB962C8B-B14F-4D97-AF65-F5344CB8AC3E}">
        <p14:creationId xmlns:p14="http://schemas.microsoft.com/office/powerpoint/2010/main" val="3827967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47000">
              <a:schemeClr val="bg1"/>
            </a:gs>
            <a:gs pos="100000">
              <a:srgbClr val="0000FF"/>
            </a:gs>
          </a:gsLst>
          <a:lin ang="0" scaled="1"/>
          <a:tileRect/>
        </a:gradFill>
        <a:effectLst/>
      </p:bgPr>
    </p:bg>
    <p:spTree>
      <p:nvGrpSpPr>
        <p:cNvPr id="1" name=""/>
        <p:cNvGrpSpPr/>
        <p:nvPr/>
      </p:nvGrpSpPr>
      <p:grpSpPr>
        <a:xfrm>
          <a:off x="0" y="0"/>
          <a:ext cx="0" cy="0"/>
          <a:chOff x="0" y="0"/>
          <a:chExt cx="0" cy="0"/>
        </a:xfrm>
      </p:grpSpPr>
      <p:pic>
        <p:nvPicPr>
          <p:cNvPr id="4" name="Picture 11" descr="JesseHall62603.jpe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14400" y="1682496"/>
            <a:ext cx="10769600" cy="1673352"/>
          </a:xfrm>
        </p:spPr>
        <p:txBody>
          <a:bodyPr tIns="0" bIns="0" anchor="t"/>
          <a:lstStyle>
            <a:lvl1pPr algn="ctr">
              <a:defRPr sz="4700" b="1">
                <a:latin typeface="Helvetica"/>
                <a:cs typeface="Helvetica"/>
              </a:defRPr>
            </a:lvl1pPr>
          </a:lstStyle>
          <a:p>
            <a:r>
              <a:rPr lang="en-US"/>
              <a:t>Click to edit Master title style</a:t>
            </a:r>
          </a:p>
        </p:txBody>
      </p:sp>
      <p:sp>
        <p:nvSpPr>
          <p:cNvPr id="3" name="Subtitle 2"/>
          <p:cNvSpPr>
            <a:spLocks noGrp="1"/>
          </p:cNvSpPr>
          <p:nvPr>
            <p:ph type="subTitle" idx="1"/>
          </p:nvPr>
        </p:nvSpPr>
        <p:spPr>
          <a:xfrm>
            <a:off x="914400" y="3355848"/>
            <a:ext cx="10769600" cy="1499616"/>
          </a:xfrm>
        </p:spPr>
        <p:txBody>
          <a:bodyPr lIns="118872" tIns="0" rIns="45720" bIns="0"/>
          <a:lstStyle>
            <a:lvl1pPr marL="0" indent="0" algn="ctr">
              <a:buNone/>
              <a:defRPr sz="2000" b="1" i="0">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5" name="Date Placeholder 3"/>
          <p:cNvSpPr>
            <a:spLocks noGrp="1"/>
          </p:cNvSpPr>
          <p:nvPr>
            <p:ph type="dt" sz="half" idx="10"/>
          </p:nvPr>
        </p:nvSpPr>
        <p:spPr/>
        <p:txBody>
          <a:bodyPr/>
          <a:lstStyle>
            <a:lvl1pPr>
              <a:defRPr>
                <a:solidFill>
                  <a:srgbClr val="FFFFFF"/>
                </a:solidFill>
              </a:defRPr>
            </a:lvl1pPr>
          </a:lstStyle>
          <a:p>
            <a:r>
              <a:rPr lang="en-US"/>
              <a:t>March 17, 2021</a:t>
            </a:r>
          </a:p>
        </p:txBody>
      </p:sp>
      <p:sp>
        <p:nvSpPr>
          <p:cNvPr id="6" name="Footer Placeholder 4"/>
          <p:cNvSpPr>
            <a:spLocks noGrp="1"/>
          </p:cNvSpPr>
          <p:nvPr>
            <p:ph type="ftr" sz="quarter" idx="11"/>
          </p:nvPr>
        </p:nvSpPr>
        <p:spPr/>
        <p:txBody>
          <a:bodyPr/>
          <a:lstStyle>
            <a:lvl1pPr>
              <a:defRPr b="1">
                <a:latin typeface="Helvetica"/>
                <a:cs typeface="Helvetica"/>
              </a:defRPr>
            </a:lvl1pPr>
          </a:lstStyle>
          <a:p>
            <a:endParaRPr lang="en-US">
              <a:solidFill>
                <a:prstClr val="white">
                  <a:tint val="95000"/>
                </a:prstClr>
              </a:solidFill>
            </a:endParaRPr>
          </a:p>
        </p:txBody>
      </p:sp>
      <p:sp>
        <p:nvSpPr>
          <p:cNvPr id="7" name="Slide Number Placeholder 5"/>
          <p:cNvSpPr>
            <a:spLocks noGrp="1"/>
          </p:cNvSpPr>
          <p:nvPr>
            <p:ph type="sldNum" sz="quarter" idx="12"/>
          </p:nvPr>
        </p:nvSpPr>
        <p:spPr/>
        <p:txBody>
          <a:bodyPr/>
          <a:lstStyle>
            <a:lvl1pPr>
              <a:defRPr>
                <a:solidFill>
                  <a:srgbClr val="FFFFFF"/>
                </a:solidFill>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5437032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r>
              <a:rPr lang="en-US"/>
              <a:t>March 17, 2021</a:t>
            </a:r>
          </a:p>
        </p:txBody>
      </p:sp>
      <p:sp>
        <p:nvSpPr>
          <p:cNvPr id="5" name="Footer Placeholder 4"/>
          <p:cNvSpPr>
            <a:spLocks noGrp="1"/>
          </p:cNvSpPr>
          <p:nvPr>
            <p:ph type="ftr" sz="quarter" idx="11"/>
          </p:nvPr>
        </p:nvSpPr>
        <p:spPr/>
        <p:txBody>
          <a:bodyPr/>
          <a:lstStyle>
            <a:lvl1pPr>
              <a:defRPr/>
            </a:lvl1pPr>
          </a:lstStyle>
          <a:p>
            <a:endParaRPr lang="en-US">
              <a:solidFill>
                <a:prstClr val="black">
                  <a:tint val="95000"/>
                </a:prstClr>
              </a:solidFill>
            </a:endParaRPr>
          </a:p>
        </p:txBody>
      </p:sp>
      <p:sp>
        <p:nvSpPr>
          <p:cNvPr id="6" name="Slide Number Placeholder 5"/>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748820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a:spLocks noChangeArrowheads="1"/>
          </p:cNvSpPr>
          <p:nvPr/>
        </p:nvSpPr>
        <p:spPr bwMode="invGray">
          <a:xfrm>
            <a:off x="8798985" y="0"/>
            <a:ext cx="61383" cy="6858000"/>
          </a:xfrm>
          <a:prstGeom prst="rect">
            <a:avLst/>
          </a:prstGeom>
          <a:solidFill>
            <a:srgbClr val="FFFFFF"/>
          </a:solidFill>
          <a:ln>
            <a:noFill/>
          </a:ln>
          <a:effectLst>
            <a:outerShdw blurRad="31750" dist="10160" dir="10800000" algn="tl" rotWithShape="0">
              <a:srgbClr val="808080">
                <a:alpha val="59999"/>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p>
            <a:pPr algn="ctr">
              <a:defRPr/>
            </a:pPr>
            <a:endParaRPr lang="en-US" sz="1800">
              <a:solidFill>
                <a:prstClr val="white"/>
              </a:solidFill>
            </a:endParaRPr>
          </a:p>
        </p:txBody>
      </p:sp>
      <p:sp>
        <p:nvSpPr>
          <p:cNvPr id="5" name="Rectangle 4"/>
          <p:cNvSpPr/>
          <p:nvPr/>
        </p:nvSpPr>
        <p:spPr bwMode="ltGray">
          <a:xfrm>
            <a:off x="8864600" y="0"/>
            <a:ext cx="33528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2" name="Vertical Title 1"/>
          <p:cNvSpPr>
            <a:spLocks noGrp="1"/>
          </p:cNvSpPr>
          <p:nvPr>
            <p:ph type="title" orient="vert"/>
          </p:nvPr>
        </p:nvSpPr>
        <p:spPr>
          <a:xfrm>
            <a:off x="9042400" y="274641"/>
            <a:ext cx="25400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30480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a:lstStyle>
            <a:lvl1pPr>
              <a:defRPr/>
            </a:lvl1pPr>
          </a:lstStyle>
          <a:p>
            <a:r>
              <a:rPr lang="en-US"/>
              <a:t>March 17, 2021</a:t>
            </a:r>
          </a:p>
        </p:txBody>
      </p:sp>
      <p:sp>
        <p:nvSpPr>
          <p:cNvPr id="7" name="Footer Placeholder 4"/>
          <p:cNvSpPr>
            <a:spLocks noGrp="1"/>
          </p:cNvSpPr>
          <p:nvPr>
            <p:ph type="ftr" sz="quarter" idx="11"/>
          </p:nvPr>
        </p:nvSpPr>
        <p:spPr>
          <a:xfrm>
            <a:off x="3520018" y="6376989"/>
            <a:ext cx="5115983" cy="365125"/>
          </a:xfrm>
        </p:spPr>
        <p:txBody>
          <a:bodyPr/>
          <a:lstStyle>
            <a:lvl1pPr>
              <a:defRPr/>
            </a:lvl1pPr>
          </a:lstStyle>
          <a:p>
            <a:endParaRPr lang="en-US">
              <a:solidFill>
                <a:prstClr val="black">
                  <a:tint val="95000"/>
                </a:prstClr>
              </a:solidFill>
            </a:endParaRPr>
          </a:p>
        </p:txBody>
      </p:sp>
      <p:sp>
        <p:nvSpPr>
          <p:cNvPr id="8" name="Slide Number Placeholder 5"/>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4242482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CB2DB958-4224-40CB-986C-729721D1E096}"/>
              </a:ext>
            </a:extLst>
          </p:cNvPr>
          <p:cNvSpPr>
            <a:spLocks noGrp="1"/>
          </p:cNvSpPr>
          <p:nvPr>
            <p:ph type="title"/>
          </p:nvPr>
        </p:nvSpPr>
        <p:spPr>
          <a:xfrm>
            <a:off x="1981200" y="76200"/>
            <a:ext cx="9273117" cy="844550"/>
          </a:xfrm>
        </p:spPr>
        <p:txBody>
          <a:bodyPr/>
          <a:lstStyle/>
          <a:p>
            <a:r>
              <a:rPr lang="en-US"/>
              <a:t>Click to edit Master title style</a:t>
            </a:r>
          </a:p>
        </p:txBody>
      </p:sp>
      <p:sp>
        <p:nvSpPr>
          <p:cNvPr id="10" name="Date Placeholder 9">
            <a:extLst>
              <a:ext uri="{FF2B5EF4-FFF2-40B4-BE49-F238E27FC236}">
                <a16:creationId xmlns:a16="http://schemas.microsoft.com/office/drawing/2014/main" id="{D79C8CF2-6D8B-47D5-BABD-13C44A5F9CEC}"/>
              </a:ext>
            </a:extLst>
          </p:cNvPr>
          <p:cNvSpPr>
            <a:spLocks noGrp="1"/>
          </p:cNvSpPr>
          <p:nvPr>
            <p:ph type="dt" sz="half" idx="10"/>
          </p:nvPr>
        </p:nvSpPr>
        <p:spPr/>
        <p:txBody>
          <a:bodyPr/>
          <a:lstStyle/>
          <a:p>
            <a:r>
              <a:rPr lang="en-US"/>
              <a:t>March 17, 2021</a:t>
            </a:r>
          </a:p>
        </p:txBody>
      </p:sp>
      <p:sp>
        <p:nvSpPr>
          <p:cNvPr id="11" name="Footer Placeholder 10">
            <a:extLst>
              <a:ext uri="{FF2B5EF4-FFF2-40B4-BE49-F238E27FC236}">
                <a16:creationId xmlns:a16="http://schemas.microsoft.com/office/drawing/2014/main" id="{C0C88C9A-3A43-488C-91C6-8F7D9E43D9D3}"/>
              </a:ext>
            </a:extLst>
          </p:cNvPr>
          <p:cNvSpPr>
            <a:spLocks noGrp="1"/>
          </p:cNvSpPr>
          <p:nvPr>
            <p:ph type="ftr" sz="quarter" idx="11"/>
          </p:nvPr>
        </p:nvSpPr>
        <p:spPr/>
        <p:txBody>
          <a:bodyPr/>
          <a:lstStyle/>
          <a:p>
            <a:endParaRPr lang="en-US">
              <a:solidFill>
                <a:prstClr val="black">
                  <a:tint val="95000"/>
                </a:prstClr>
              </a:solidFill>
            </a:endParaRPr>
          </a:p>
        </p:txBody>
      </p:sp>
      <p:sp>
        <p:nvSpPr>
          <p:cNvPr id="12" name="Slide Number Placeholder 11">
            <a:extLst>
              <a:ext uri="{FF2B5EF4-FFF2-40B4-BE49-F238E27FC236}">
                <a16:creationId xmlns:a16="http://schemas.microsoft.com/office/drawing/2014/main" id="{204D77DE-75B1-4C4B-9E28-EE9940F1F0B4}"/>
              </a:ext>
            </a:extLst>
          </p:cNvPr>
          <p:cNvSpPr>
            <a:spLocks noGrp="1"/>
          </p:cNvSpPr>
          <p:nvPr>
            <p:ph type="sldNum" sz="quarter" idx="12"/>
          </p:nvPr>
        </p:nvSpPr>
        <p:spPr/>
        <p:txBody>
          <a:bodyPr/>
          <a:lstStyle/>
          <a:p>
            <a:fld id="{1B33A650-5ED5-4061-BDEF-A823B46E3507}" type="slidenum">
              <a:rPr lang="en-US" smtClean="0"/>
              <a:pPr/>
              <a:t>‹#›</a:t>
            </a:fld>
            <a:endParaRPr lang="en-US"/>
          </a:p>
        </p:txBody>
      </p:sp>
    </p:spTree>
    <p:extLst>
      <p:ext uri="{BB962C8B-B14F-4D97-AF65-F5344CB8AC3E}">
        <p14:creationId xmlns:p14="http://schemas.microsoft.com/office/powerpoint/2010/main" val="567714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1"/>
            <a:ext cx="12192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5" name="Rectangle 4"/>
          <p:cNvSpPr>
            <a:spLocks noChangeArrowheads="1"/>
          </p:cNvSpPr>
          <p:nvPr/>
        </p:nvSpPr>
        <p:spPr bwMode="invGray">
          <a:xfrm>
            <a:off x="0" y="2601914"/>
            <a:ext cx="12192000" cy="46037"/>
          </a:xfrm>
          <a:prstGeom prst="rect">
            <a:avLst/>
          </a:prstGeom>
          <a:solidFill>
            <a:srgbClr val="FFFFFF"/>
          </a:solidFill>
          <a:ln>
            <a:noFill/>
          </a:ln>
          <a:effectLst>
            <a:outerShdw blurRad="31750" dist="10160" dir="5400000" algn="tl" rotWithShape="0">
              <a:srgbClr val="808080">
                <a:alpha val="59999"/>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p>
            <a:pPr algn="ctr">
              <a:defRPr/>
            </a:pPr>
            <a:endParaRPr lang="en-US" sz="1800">
              <a:solidFill>
                <a:prstClr val="white"/>
              </a:solidFill>
            </a:endParaRPr>
          </a:p>
        </p:txBody>
      </p:sp>
      <p:sp>
        <p:nvSpPr>
          <p:cNvPr id="2" name="Title 1"/>
          <p:cNvSpPr>
            <a:spLocks noGrp="1"/>
          </p:cNvSpPr>
          <p:nvPr>
            <p:ph type="title"/>
          </p:nvPr>
        </p:nvSpPr>
        <p:spPr>
          <a:xfrm>
            <a:off x="999744" y="118872"/>
            <a:ext cx="10684256" cy="1636776"/>
          </a:xfrm>
        </p:spPr>
        <p:txBody>
          <a:bodyPr tIns="0" rIns="91440" bIns="0" anchor="b"/>
          <a:lstStyle>
            <a:lvl1pPr algn="l">
              <a:defRPr sz="4700" b="1" cap="none" baseline="0"/>
            </a:lvl1pPr>
          </a:lstStyle>
          <a:p>
            <a:r>
              <a:rPr lang="en-US"/>
              <a:t>Click to edit Master title style</a:t>
            </a:r>
          </a:p>
        </p:txBody>
      </p:sp>
      <p:sp>
        <p:nvSpPr>
          <p:cNvPr id="3" name="Text Placeholder 2"/>
          <p:cNvSpPr>
            <a:spLocks noGrp="1"/>
          </p:cNvSpPr>
          <p:nvPr>
            <p:ph type="body" idx="1"/>
          </p:nvPr>
        </p:nvSpPr>
        <p:spPr>
          <a:xfrm>
            <a:off x="987552" y="1828800"/>
            <a:ext cx="10696448"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Date Placeholder 3"/>
          <p:cNvSpPr>
            <a:spLocks noGrp="1"/>
          </p:cNvSpPr>
          <p:nvPr>
            <p:ph type="dt" sz="half" idx="10"/>
          </p:nvPr>
        </p:nvSpPr>
        <p:spPr/>
        <p:txBody>
          <a:bodyPr/>
          <a:lstStyle>
            <a:lvl1pPr>
              <a:defRPr>
                <a:solidFill>
                  <a:srgbClr val="FFFFFF"/>
                </a:solidFill>
              </a:defRPr>
            </a:lvl1pPr>
          </a:lstStyle>
          <a:p>
            <a:r>
              <a:rPr lang="en-US"/>
              <a:t>March 17, 2021</a:t>
            </a:r>
          </a:p>
        </p:txBody>
      </p:sp>
      <p:sp>
        <p:nvSpPr>
          <p:cNvPr id="7" name="Footer Placeholder 4"/>
          <p:cNvSpPr>
            <a:spLocks noGrp="1"/>
          </p:cNvSpPr>
          <p:nvPr>
            <p:ph type="ftr" sz="quarter" idx="11"/>
          </p:nvPr>
        </p:nvSpPr>
        <p:spPr/>
        <p:txBody>
          <a:bodyPr/>
          <a:lstStyle>
            <a:lvl1pPr>
              <a:defRPr b="1">
                <a:latin typeface="Helvetica"/>
                <a:cs typeface="Helvetica"/>
              </a:defRPr>
            </a:lvl1pPr>
          </a:lstStyle>
          <a:p>
            <a:endParaRPr lang="en-US">
              <a:solidFill>
                <a:prstClr val="white">
                  <a:tint val="95000"/>
                </a:prstClr>
              </a:solidFill>
            </a:endParaRPr>
          </a:p>
        </p:txBody>
      </p:sp>
      <p:sp>
        <p:nvSpPr>
          <p:cNvPr id="8" name="Slide Number Placeholder 5"/>
          <p:cNvSpPr>
            <a:spLocks noGrp="1"/>
          </p:cNvSpPr>
          <p:nvPr>
            <p:ph type="sldNum" sz="quarter" idx="12"/>
          </p:nvPr>
        </p:nvSpPr>
        <p:spPr/>
        <p:txBody>
          <a:bodyPr/>
          <a:lstStyle>
            <a:lvl1pPr>
              <a:defRPr>
                <a:solidFill>
                  <a:srgbClr val="FFFFFF"/>
                </a:solidFill>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108786652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773936"/>
            <a:ext cx="53848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773936"/>
            <a:ext cx="53848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r>
              <a:rPr lang="en-US"/>
              <a:t>March 17, 2021</a:t>
            </a:r>
          </a:p>
        </p:txBody>
      </p:sp>
      <p:sp>
        <p:nvSpPr>
          <p:cNvPr id="6" name="Footer Placeholder 4"/>
          <p:cNvSpPr>
            <a:spLocks noGrp="1"/>
          </p:cNvSpPr>
          <p:nvPr>
            <p:ph type="ftr" sz="quarter" idx="11"/>
          </p:nvPr>
        </p:nvSpPr>
        <p:spPr/>
        <p:txBody>
          <a:bodyPr/>
          <a:lstStyle>
            <a:lvl1pPr>
              <a:defRPr/>
            </a:lvl1pPr>
          </a:lstStyle>
          <a:p>
            <a:endParaRPr lang="en-US">
              <a:solidFill>
                <a:prstClr val="black">
                  <a:tint val="95000"/>
                </a:prstClr>
              </a:solidFill>
            </a:endParaRPr>
          </a:p>
        </p:txBody>
      </p:sp>
      <p:sp>
        <p:nvSpPr>
          <p:cNvPr id="7" name="Slide Number Placeholder 5"/>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26712289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698988"/>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449512"/>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698988"/>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449512"/>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r>
              <a:rPr lang="en-US"/>
              <a:t>March 17, 2021</a:t>
            </a:r>
          </a:p>
        </p:txBody>
      </p:sp>
      <p:sp>
        <p:nvSpPr>
          <p:cNvPr id="8" name="Footer Placeholder 4"/>
          <p:cNvSpPr>
            <a:spLocks noGrp="1"/>
          </p:cNvSpPr>
          <p:nvPr>
            <p:ph type="ftr" sz="quarter" idx="11"/>
          </p:nvPr>
        </p:nvSpPr>
        <p:spPr/>
        <p:txBody>
          <a:bodyPr/>
          <a:lstStyle>
            <a:lvl1pPr>
              <a:defRPr/>
            </a:lvl1pPr>
          </a:lstStyle>
          <a:p>
            <a:endParaRPr lang="en-US">
              <a:solidFill>
                <a:prstClr val="black">
                  <a:tint val="95000"/>
                </a:prstClr>
              </a:solidFill>
            </a:endParaRPr>
          </a:p>
        </p:txBody>
      </p:sp>
      <p:sp>
        <p:nvSpPr>
          <p:cNvPr id="9" name="Slide Number Placeholder 5"/>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1384136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r>
              <a:rPr lang="en-US"/>
              <a:t>March 17, 2021</a:t>
            </a:r>
          </a:p>
        </p:txBody>
      </p:sp>
      <p:sp>
        <p:nvSpPr>
          <p:cNvPr id="4" name="Footer Placeholder 4"/>
          <p:cNvSpPr>
            <a:spLocks noGrp="1"/>
          </p:cNvSpPr>
          <p:nvPr>
            <p:ph type="ftr" sz="quarter" idx="11"/>
          </p:nvPr>
        </p:nvSpPr>
        <p:spPr/>
        <p:txBody>
          <a:bodyPr/>
          <a:lstStyle>
            <a:lvl1pPr>
              <a:defRPr/>
            </a:lvl1pPr>
          </a:lstStyle>
          <a:p>
            <a:endParaRPr lang="en-US">
              <a:solidFill>
                <a:prstClr val="black">
                  <a:tint val="95000"/>
                </a:prstClr>
              </a:solidFill>
            </a:endParaRPr>
          </a:p>
        </p:txBody>
      </p:sp>
      <p:sp>
        <p:nvSpPr>
          <p:cNvPr id="5" name="Slide Number Placeholder 5"/>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690871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en-US"/>
              <a:t>March 17, 2021</a:t>
            </a:r>
          </a:p>
        </p:txBody>
      </p:sp>
      <p:sp>
        <p:nvSpPr>
          <p:cNvPr id="3" name="Footer Placeholder 2"/>
          <p:cNvSpPr>
            <a:spLocks noGrp="1"/>
          </p:cNvSpPr>
          <p:nvPr>
            <p:ph type="ftr" sz="quarter" idx="11"/>
          </p:nvPr>
        </p:nvSpPr>
        <p:spPr/>
        <p:txBody>
          <a:bodyPr/>
          <a:lstStyle>
            <a:lvl1pPr>
              <a:defRPr/>
            </a:lvl1pPr>
          </a:lstStyle>
          <a:p>
            <a:endParaRPr lang="en-US">
              <a:solidFill>
                <a:prstClr val="black">
                  <a:tint val="95000"/>
                </a:prstClr>
              </a:solidFill>
            </a:endParaRPr>
          </a:p>
        </p:txBody>
      </p:sp>
      <p:sp>
        <p:nvSpPr>
          <p:cNvPr id="4" name="Slide Number Placeholder 3"/>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2919517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bwMode="invGray">
          <a:xfrm>
            <a:off x="3807885" y="0"/>
            <a:ext cx="61383"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2" name="Title 1"/>
          <p:cNvSpPr>
            <a:spLocks noGrp="1"/>
          </p:cNvSpPr>
          <p:nvPr>
            <p:ph type="title"/>
          </p:nvPr>
        </p:nvSpPr>
        <p:spPr>
          <a:xfrm>
            <a:off x="1004070" y="199234"/>
            <a:ext cx="2803580" cy="620274"/>
          </a:xfrm>
        </p:spPr>
        <p:txBody>
          <a:bodyPr lIns="73152" bIns="0" anchor="b">
            <a:sp3d prstMaterial="matte"/>
          </a:bodyPr>
          <a:lstStyle>
            <a:lvl1pPr algn="l">
              <a:defRPr sz="2000" b="0"/>
            </a:lvl1pPr>
          </a:lstStyle>
          <a:p>
            <a:r>
              <a:rPr lang="en-US"/>
              <a:t>Click to edit Master title style</a:t>
            </a:r>
          </a:p>
        </p:txBody>
      </p:sp>
      <p:sp>
        <p:nvSpPr>
          <p:cNvPr id="3" name="Content Placeholder 2"/>
          <p:cNvSpPr>
            <a:spLocks noGrp="1"/>
          </p:cNvSpPr>
          <p:nvPr>
            <p:ph idx="1"/>
          </p:nvPr>
        </p:nvSpPr>
        <p:spPr>
          <a:xfrm>
            <a:off x="4025837" y="1743134"/>
            <a:ext cx="7894188"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23784" y="1730018"/>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lvl1pPr>
              <a:defRPr/>
            </a:lvl1pPr>
          </a:lstStyle>
          <a:p>
            <a:r>
              <a:rPr lang="en-US"/>
              <a:t>March 17, 2021</a:t>
            </a:r>
          </a:p>
        </p:txBody>
      </p:sp>
      <p:sp>
        <p:nvSpPr>
          <p:cNvPr id="8" name="Footer Placeholder 5"/>
          <p:cNvSpPr>
            <a:spLocks noGrp="1"/>
          </p:cNvSpPr>
          <p:nvPr>
            <p:ph type="ftr" sz="quarter" idx="11"/>
          </p:nvPr>
        </p:nvSpPr>
        <p:spPr/>
        <p:txBody>
          <a:bodyPr/>
          <a:lstStyle>
            <a:lvl1pPr>
              <a:defRPr/>
            </a:lvl1pPr>
          </a:lstStyle>
          <a:p>
            <a:endParaRPr lang="en-US">
              <a:solidFill>
                <a:prstClr val="black">
                  <a:tint val="95000"/>
                </a:prstClr>
              </a:solidFill>
            </a:endParaRPr>
          </a:p>
        </p:txBody>
      </p:sp>
      <p:sp>
        <p:nvSpPr>
          <p:cNvPr id="9" name="Slide Number Placeholder 6"/>
          <p:cNvSpPr>
            <a:spLocks noGrp="1"/>
          </p:cNvSpPr>
          <p:nvPr>
            <p:ph type="sldNum" sz="quarter" idx="12"/>
          </p:nvPr>
        </p:nvSpPr>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2085957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6" name="Rectangle 5"/>
          <p:cNvSpPr/>
          <p:nvPr/>
        </p:nvSpPr>
        <p:spPr bwMode="invGray">
          <a:xfrm>
            <a:off x="3807885" y="0"/>
            <a:ext cx="61383"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1800">
              <a:solidFill>
                <a:prstClr val="white"/>
              </a:solidFill>
            </a:endParaRPr>
          </a:p>
        </p:txBody>
      </p:sp>
      <p:sp>
        <p:nvSpPr>
          <p:cNvPr id="3" name="Picture Placeholder 2"/>
          <p:cNvSpPr>
            <a:spLocks noGrp="1"/>
          </p:cNvSpPr>
          <p:nvPr>
            <p:ph type="pic" idx="1"/>
          </p:nvPr>
        </p:nvSpPr>
        <p:spPr>
          <a:xfrm>
            <a:off x="3871741" y="1484808"/>
            <a:ext cx="8329863"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219456" y="1728216"/>
            <a:ext cx="329184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itle 1"/>
          <p:cNvSpPr>
            <a:spLocks noGrp="1"/>
          </p:cNvSpPr>
          <p:nvPr>
            <p:ph type="title"/>
          </p:nvPr>
        </p:nvSpPr>
        <p:spPr>
          <a:xfrm>
            <a:off x="1004070" y="199234"/>
            <a:ext cx="2803580" cy="620274"/>
          </a:xfrm>
        </p:spPr>
        <p:txBody>
          <a:bodyPr lIns="73152" bIns="0" anchor="b">
            <a:sp3d prstMaterial="matte"/>
          </a:bodyPr>
          <a:lstStyle>
            <a:lvl1pPr algn="l">
              <a:defRPr sz="2000" b="0"/>
            </a:lvl1pPr>
          </a:lstStyle>
          <a:p>
            <a:r>
              <a:rPr lang="en-US"/>
              <a:t>Click to edit Master title style</a:t>
            </a:r>
          </a:p>
        </p:txBody>
      </p:sp>
      <p:sp>
        <p:nvSpPr>
          <p:cNvPr id="7" name="Date Placeholder 4"/>
          <p:cNvSpPr>
            <a:spLocks noGrp="1"/>
          </p:cNvSpPr>
          <p:nvPr>
            <p:ph type="dt" sz="half" idx="10"/>
          </p:nvPr>
        </p:nvSpPr>
        <p:spPr>
          <a:xfrm>
            <a:off x="220133" y="1169988"/>
            <a:ext cx="3363384" cy="201612"/>
          </a:xfrm>
        </p:spPr>
        <p:txBody>
          <a:bodyPr/>
          <a:lstStyle>
            <a:lvl1pPr>
              <a:defRPr/>
            </a:lvl1pPr>
          </a:lstStyle>
          <a:p>
            <a:r>
              <a:rPr lang="en-US"/>
              <a:t>March 17, 2021</a:t>
            </a:r>
          </a:p>
        </p:txBody>
      </p:sp>
      <p:sp>
        <p:nvSpPr>
          <p:cNvPr id="8" name="Footer Placeholder 5"/>
          <p:cNvSpPr>
            <a:spLocks noGrp="1"/>
          </p:cNvSpPr>
          <p:nvPr>
            <p:ph type="ftr" sz="quarter" idx="11"/>
          </p:nvPr>
        </p:nvSpPr>
        <p:spPr>
          <a:xfrm>
            <a:off x="4047067" y="1169988"/>
            <a:ext cx="6925733" cy="201612"/>
          </a:xfrm>
        </p:spPr>
        <p:txBody>
          <a:bodyPr/>
          <a:lstStyle>
            <a:lvl1pPr>
              <a:defRPr>
                <a:solidFill>
                  <a:schemeClr val="bg1">
                    <a:shade val="50000"/>
                  </a:schemeClr>
                </a:solidFill>
              </a:defRPr>
            </a:lvl1pPr>
          </a:lstStyle>
          <a:p>
            <a:endParaRPr lang="en-US">
              <a:solidFill>
                <a:prstClr val="white">
                  <a:shade val="50000"/>
                </a:prstClr>
              </a:solidFill>
            </a:endParaRPr>
          </a:p>
        </p:txBody>
      </p:sp>
      <p:sp>
        <p:nvSpPr>
          <p:cNvPr id="9" name="Slide Number Placeholder 6"/>
          <p:cNvSpPr>
            <a:spLocks noGrp="1"/>
          </p:cNvSpPr>
          <p:nvPr>
            <p:ph type="sldNum" sz="quarter" idx="12"/>
          </p:nvPr>
        </p:nvSpPr>
        <p:spPr>
          <a:xfrm>
            <a:off x="11118851" y="1169988"/>
            <a:ext cx="977900" cy="201612"/>
          </a:xfrm>
        </p:spPr>
        <p:txBody>
          <a:bodyPr/>
          <a:lstStyle>
            <a:lvl1pPr>
              <a:defRPr/>
            </a:lvl1pPr>
          </a:lstStyle>
          <a:p>
            <a:fld id="{1B33A650-5ED5-4061-BDEF-A823B46E3507}" type="slidenum">
              <a:rPr lang="en-US" smtClean="0"/>
              <a:pPr/>
              <a:t>‹#›</a:t>
            </a:fld>
            <a:endParaRPr lang="en-US"/>
          </a:p>
        </p:txBody>
      </p:sp>
    </p:spTree>
    <p:extLst>
      <p:ext uri="{BB962C8B-B14F-4D97-AF65-F5344CB8AC3E}">
        <p14:creationId xmlns:p14="http://schemas.microsoft.com/office/powerpoint/2010/main" val="307333227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7C74321-D6B2-491C-98FC-6A7532755B36}"/>
              </a:ext>
            </a:extLst>
          </p:cNvPr>
          <p:cNvSpPr/>
          <p:nvPr userDrawn="1"/>
        </p:nvSpPr>
        <p:spPr>
          <a:xfrm>
            <a:off x="0" y="0"/>
            <a:ext cx="12192000" cy="984250"/>
          </a:xfrm>
          <a:prstGeom prst="rect">
            <a:avLst/>
          </a:prstGeom>
          <a:solidFill>
            <a:srgbClr val="13131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a:spLocks noChangeArrowheads="1"/>
          </p:cNvSpPr>
          <p:nvPr/>
        </p:nvSpPr>
        <p:spPr bwMode="invGray">
          <a:xfrm>
            <a:off x="0" y="984250"/>
            <a:ext cx="12192000" cy="44450"/>
          </a:xfrm>
          <a:prstGeom prst="rect">
            <a:avLst/>
          </a:prstGeom>
          <a:solidFill>
            <a:srgbClr val="FFFFFF"/>
          </a:solidFill>
          <a:ln>
            <a:noFill/>
          </a:ln>
          <a:effectLst>
            <a:outerShdw blurRad="31750" dist="10160" dir="5400000" algn="tl" rotWithShape="0">
              <a:srgbClr val="808080">
                <a:alpha val="59999"/>
              </a:srgbClr>
            </a:outerShdw>
          </a:effectLst>
          <a:extLst>
            <a:ext uri="{91240B29-F687-4F45-9708-019B960494DF}">
              <a14:hiddenLine xmlns:a14="http://schemas.microsoft.com/office/drawing/2010/main" w="48000" cmpd="thickThin">
                <a:solidFill>
                  <a:srgbClr val="000000"/>
                </a:solidFill>
                <a:miter lim="800000"/>
                <a:headEnd/>
                <a:tailEnd/>
              </a14:hiddenLine>
            </a:ext>
          </a:extLst>
        </p:spPr>
        <p:txBody>
          <a:bodyPr anchor="ctr"/>
          <a:lstStyle/>
          <a:p>
            <a:pPr algn="ctr">
              <a:defRPr/>
            </a:pPr>
            <a:endParaRPr lang="en-US" sz="1800" b="1">
              <a:solidFill>
                <a:prstClr val="white"/>
              </a:solidFill>
              <a:latin typeface="Helvetica"/>
              <a:cs typeface="Helvetica"/>
            </a:endParaRPr>
          </a:p>
        </p:txBody>
      </p:sp>
      <p:sp>
        <p:nvSpPr>
          <p:cNvPr id="2" name="Title Placeholder 1"/>
          <p:cNvSpPr>
            <a:spLocks noGrp="1"/>
          </p:cNvSpPr>
          <p:nvPr>
            <p:ph type="title"/>
          </p:nvPr>
        </p:nvSpPr>
        <p:spPr>
          <a:xfrm>
            <a:off x="2133600" y="66675"/>
            <a:ext cx="9273117" cy="8445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lang="en-US"/>
              <a:t>Click to edit Master title</a:t>
            </a:r>
          </a:p>
        </p:txBody>
      </p:sp>
      <p:sp>
        <p:nvSpPr>
          <p:cNvPr id="1029" name="Text Placeholder 2"/>
          <p:cNvSpPr>
            <a:spLocks noGrp="1"/>
          </p:cNvSpPr>
          <p:nvPr>
            <p:ph type="body" idx="1"/>
          </p:nvPr>
        </p:nvSpPr>
        <p:spPr bwMode="auto">
          <a:xfrm>
            <a:off x="609600" y="1295400"/>
            <a:ext cx="109728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477000"/>
            <a:ext cx="2844800" cy="274638"/>
          </a:xfrm>
          <a:prstGeom prst="rect">
            <a:avLst/>
          </a:prstGeom>
        </p:spPr>
        <p:txBody>
          <a:bodyPr vert="horz" wrap="square" lIns="109728" tIns="45720" rIns="45720" bIns="0" numCol="1" anchor="b" anchorCtr="0" compatLnSpc="1">
            <a:prstTxWarp prst="textNoShape">
              <a:avLst/>
            </a:prstTxWarp>
          </a:bodyPr>
          <a:lstStyle>
            <a:lvl1pPr>
              <a:defRPr sz="1200" b="1">
                <a:solidFill>
                  <a:srgbClr val="3F3F3F"/>
                </a:solidFill>
                <a:latin typeface="Helvetica" charset="0"/>
              </a:defRPr>
            </a:lvl1pPr>
          </a:lstStyle>
          <a:p>
            <a:r>
              <a:rPr lang="en-US"/>
              <a:t>March 17, 2021</a:t>
            </a:r>
          </a:p>
        </p:txBody>
      </p:sp>
      <p:sp>
        <p:nvSpPr>
          <p:cNvPr id="5" name="Footer Placeholder 4"/>
          <p:cNvSpPr>
            <a:spLocks noGrp="1"/>
          </p:cNvSpPr>
          <p:nvPr>
            <p:ph type="ftr" sz="quarter" idx="3"/>
          </p:nvPr>
        </p:nvSpPr>
        <p:spPr>
          <a:xfrm>
            <a:off x="3520018" y="6477000"/>
            <a:ext cx="7344833" cy="274638"/>
          </a:xfrm>
          <a:prstGeom prst="rect">
            <a:avLst/>
          </a:prstGeom>
        </p:spPr>
        <p:txBody>
          <a:bodyPr vert="horz" lIns="45720" rIns="45720" bIns="0" rtlCol="0" anchor="b"/>
          <a:lstStyle>
            <a:lvl1pPr algn="l" eaLnBrk="1" fontAlgn="auto" latinLnBrk="0" hangingPunct="1">
              <a:spcBef>
                <a:spcPts val="0"/>
              </a:spcBef>
              <a:spcAft>
                <a:spcPts val="0"/>
              </a:spcAft>
              <a:defRPr kumimoji="0" sz="1200" b="1">
                <a:solidFill>
                  <a:schemeClr val="tx1">
                    <a:tint val="95000"/>
                  </a:schemeClr>
                </a:solidFill>
                <a:latin typeface="Helvetica"/>
                <a:ea typeface="+mn-ea"/>
                <a:cs typeface="Helvetica"/>
              </a:defRPr>
            </a:lvl1pPr>
          </a:lstStyle>
          <a:p>
            <a:endParaRPr lang="en-US">
              <a:solidFill>
                <a:prstClr val="black">
                  <a:tint val="95000"/>
                </a:prstClr>
              </a:solidFill>
            </a:endParaRPr>
          </a:p>
        </p:txBody>
      </p:sp>
      <p:sp>
        <p:nvSpPr>
          <p:cNvPr id="6" name="Slide Number Placeholder 5"/>
          <p:cNvSpPr>
            <a:spLocks noGrp="1"/>
          </p:cNvSpPr>
          <p:nvPr>
            <p:ph type="sldNum" sz="quarter" idx="4"/>
          </p:nvPr>
        </p:nvSpPr>
        <p:spPr>
          <a:xfrm>
            <a:off x="10938934" y="6477000"/>
            <a:ext cx="977900" cy="274638"/>
          </a:xfrm>
          <a:prstGeom prst="rect">
            <a:avLst/>
          </a:prstGeom>
        </p:spPr>
        <p:txBody>
          <a:bodyPr vert="horz" wrap="square" lIns="91440" tIns="45720" rIns="91440" bIns="0" numCol="1" anchor="b" anchorCtr="0" compatLnSpc="1">
            <a:prstTxWarp prst="textNoShape">
              <a:avLst/>
            </a:prstTxWarp>
          </a:bodyPr>
          <a:lstStyle>
            <a:lvl1pPr algn="r">
              <a:defRPr sz="1200" b="1">
                <a:solidFill>
                  <a:srgbClr val="3F3F3F"/>
                </a:solidFill>
                <a:latin typeface="Helvetica" charset="0"/>
              </a:defRPr>
            </a:lvl1pPr>
          </a:lstStyle>
          <a:p>
            <a:fld id="{1B33A650-5ED5-4061-BDEF-A823B46E3507}" type="slidenum">
              <a:rPr lang="en-US" smtClean="0"/>
              <a:pPr/>
              <a:t>‹#›</a:t>
            </a:fld>
            <a:endParaRPr lang="en-US"/>
          </a:p>
        </p:txBody>
      </p:sp>
      <p:pic>
        <p:nvPicPr>
          <p:cNvPr id="9" name="Picture 2" descr="Image result for mizzou tiger">
            <a:extLst>
              <a:ext uri="{FF2B5EF4-FFF2-40B4-BE49-F238E27FC236}">
                <a16:creationId xmlns:a16="http://schemas.microsoft.com/office/drawing/2014/main" id="{A360EDF1-6E63-4A06-86FB-CA4C70F087C4}"/>
              </a:ext>
            </a:extLst>
          </p:cNvPr>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78627" y="89333"/>
            <a:ext cx="1445373" cy="82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7402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fontAlgn="base" hangingPunct="1">
        <a:spcBef>
          <a:spcPct val="0"/>
        </a:spcBef>
        <a:spcAft>
          <a:spcPct val="0"/>
        </a:spcAft>
        <a:defRPr sz="4500" b="1" kern="1200">
          <a:solidFill>
            <a:srgbClr val="FFB428"/>
          </a:solidFill>
          <a:latin typeface="Helvetica"/>
          <a:ea typeface="MS PGothic" pitchFamily="34" charset="-128"/>
          <a:cs typeface="Helvetica"/>
        </a:defRPr>
      </a:lvl1pPr>
      <a:lvl2pPr algn="l" rtl="0" eaLnBrk="1" fontAlgn="base" hangingPunct="1">
        <a:spcBef>
          <a:spcPct val="0"/>
        </a:spcBef>
        <a:spcAft>
          <a:spcPct val="0"/>
        </a:spcAft>
        <a:defRPr sz="4500" b="1">
          <a:solidFill>
            <a:srgbClr val="FFB428"/>
          </a:solidFill>
          <a:latin typeface="Helvetica" charset="0"/>
          <a:ea typeface="MS PGothic" pitchFamily="34" charset="-128"/>
        </a:defRPr>
      </a:lvl2pPr>
      <a:lvl3pPr algn="l" rtl="0" eaLnBrk="1" fontAlgn="base" hangingPunct="1">
        <a:spcBef>
          <a:spcPct val="0"/>
        </a:spcBef>
        <a:spcAft>
          <a:spcPct val="0"/>
        </a:spcAft>
        <a:defRPr sz="4500" b="1">
          <a:solidFill>
            <a:srgbClr val="FFB428"/>
          </a:solidFill>
          <a:latin typeface="Helvetica" charset="0"/>
          <a:ea typeface="MS PGothic" pitchFamily="34" charset="-128"/>
        </a:defRPr>
      </a:lvl3pPr>
      <a:lvl4pPr algn="l" rtl="0" eaLnBrk="1" fontAlgn="base" hangingPunct="1">
        <a:spcBef>
          <a:spcPct val="0"/>
        </a:spcBef>
        <a:spcAft>
          <a:spcPct val="0"/>
        </a:spcAft>
        <a:defRPr sz="4500" b="1">
          <a:solidFill>
            <a:srgbClr val="FFB428"/>
          </a:solidFill>
          <a:latin typeface="Helvetica" charset="0"/>
          <a:ea typeface="MS PGothic" pitchFamily="34" charset="-128"/>
        </a:defRPr>
      </a:lvl4pPr>
      <a:lvl5pPr algn="l" rtl="0" eaLnBrk="1" fontAlgn="base" hangingPunct="1">
        <a:spcBef>
          <a:spcPct val="0"/>
        </a:spcBef>
        <a:spcAft>
          <a:spcPct val="0"/>
        </a:spcAft>
        <a:defRPr sz="4500" b="1">
          <a:solidFill>
            <a:srgbClr val="FFB428"/>
          </a:solidFill>
          <a:latin typeface="Helvetica" charset="0"/>
          <a:ea typeface="MS PGothic" pitchFamily="34" charset="-128"/>
        </a:defRPr>
      </a:lvl5pPr>
      <a:lvl6pPr marL="457200" algn="l" rtl="0" eaLnBrk="1" fontAlgn="base" hangingPunct="1">
        <a:spcBef>
          <a:spcPct val="0"/>
        </a:spcBef>
        <a:spcAft>
          <a:spcPct val="0"/>
        </a:spcAft>
        <a:defRPr sz="4500" b="1">
          <a:solidFill>
            <a:srgbClr val="FFB428"/>
          </a:solidFill>
          <a:latin typeface="Helvetica" charset="0"/>
          <a:ea typeface="MS PGothic" pitchFamily="34" charset="-128"/>
        </a:defRPr>
      </a:lvl6pPr>
      <a:lvl7pPr marL="914400" algn="l" rtl="0" eaLnBrk="1" fontAlgn="base" hangingPunct="1">
        <a:spcBef>
          <a:spcPct val="0"/>
        </a:spcBef>
        <a:spcAft>
          <a:spcPct val="0"/>
        </a:spcAft>
        <a:defRPr sz="4500" b="1">
          <a:solidFill>
            <a:srgbClr val="FFB428"/>
          </a:solidFill>
          <a:latin typeface="Helvetica" charset="0"/>
          <a:ea typeface="MS PGothic" pitchFamily="34" charset="-128"/>
        </a:defRPr>
      </a:lvl7pPr>
      <a:lvl8pPr marL="1371600" algn="l" rtl="0" eaLnBrk="1" fontAlgn="base" hangingPunct="1">
        <a:spcBef>
          <a:spcPct val="0"/>
        </a:spcBef>
        <a:spcAft>
          <a:spcPct val="0"/>
        </a:spcAft>
        <a:defRPr sz="4500" b="1">
          <a:solidFill>
            <a:srgbClr val="FFB428"/>
          </a:solidFill>
          <a:latin typeface="Helvetica" charset="0"/>
          <a:ea typeface="MS PGothic" pitchFamily="34" charset="-128"/>
        </a:defRPr>
      </a:lvl8pPr>
      <a:lvl9pPr marL="1828800" algn="l" rtl="0" eaLnBrk="1" fontAlgn="base" hangingPunct="1">
        <a:spcBef>
          <a:spcPct val="0"/>
        </a:spcBef>
        <a:spcAft>
          <a:spcPct val="0"/>
        </a:spcAft>
        <a:defRPr sz="4500" b="1">
          <a:solidFill>
            <a:srgbClr val="FFB428"/>
          </a:solidFill>
          <a:latin typeface="Helvetica" charset="0"/>
          <a:ea typeface="MS PGothic" pitchFamily="34" charset="-128"/>
        </a:defRPr>
      </a:lvl9pPr>
    </p:titleStyle>
    <p:bodyStyle>
      <a:lvl1pPr marL="438150" indent="-319088" algn="l" rtl="0" eaLnBrk="1" fontAlgn="base" hangingPunct="1">
        <a:spcBef>
          <a:spcPct val="0"/>
        </a:spcBef>
        <a:spcAft>
          <a:spcPct val="0"/>
        </a:spcAft>
        <a:buClr>
          <a:schemeClr val="accent1"/>
        </a:buClr>
        <a:buSzPct val="80000"/>
        <a:buFont typeface="Wingdings 2" pitchFamily="18" charset="2"/>
        <a:buChar char=""/>
        <a:defRPr sz="3200" b="1" kern="1200">
          <a:solidFill>
            <a:schemeClr val="tx1"/>
          </a:solidFill>
          <a:latin typeface="Helvetica"/>
          <a:ea typeface="MS PGothic" pitchFamily="34" charset="-128"/>
          <a:cs typeface="Helvetica"/>
        </a:defRPr>
      </a:lvl1pPr>
      <a:lvl2pPr marL="730250" indent="-273050" algn="l" rtl="0" eaLnBrk="1" fontAlgn="base" hangingPunct="1">
        <a:spcBef>
          <a:spcPct val="20000"/>
        </a:spcBef>
        <a:spcAft>
          <a:spcPct val="0"/>
        </a:spcAft>
        <a:buClr>
          <a:schemeClr val="accent2"/>
        </a:buClr>
        <a:buSzPct val="90000"/>
        <a:buFont typeface="Wingdings" pitchFamily="2" charset="2"/>
        <a:buChar char=""/>
        <a:defRPr sz="2800" b="1" kern="1200">
          <a:solidFill>
            <a:schemeClr val="tx1"/>
          </a:solidFill>
          <a:latin typeface="Helvetica"/>
          <a:ea typeface="MS PGothic" pitchFamily="34" charset="-128"/>
          <a:cs typeface="Helvetica"/>
        </a:defRPr>
      </a:lvl2pPr>
      <a:lvl3pPr marL="995363" indent="-228600" algn="l" rtl="0" eaLnBrk="1" fontAlgn="base" hangingPunct="1">
        <a:spcBef>
          <a:spcPct val="20000"/>
        </a:spcBef>
        <a:spcAft>
          <a:spcPct val="0"/>
        </a:spcAft>
        <a:buClr>
          <a:srgbClr val="E66C7D"/>
        </a:buClr>
        <a:buFont typeface="Arial" pitchFamily="34" charset="0"/>
        <a:buChar char="▪"/>
        <a:defRPr sz="2400" b="1" kern="1200">
          <a:solidFill>
            <a:schemeClr val="tx1"/>
          </a:solidFill>
          <a:latin typeface="Helvetica"/>
          <a:ea typeface="MS PGothic" pitchFamily="34" charset="-128"/>
          <a:cs typeface="Helvetica"/>
        </a:defRPr>
      </a:lvl3pPr>
      <a:lvl4pPr marL="1216025" indent="-182563" algn="l" rtl="0" eaLnBrk="1" fontAlgn="base" hangingPunct="1">
        <a:spcBef>
          <a:spcPct val="20000"/>
        </a:spcBef>
        <a:spcAft>
          <a:spcPct val="0"/>
        </a:spcAft>
        <a:buClr>
          <a:srgbClr val="6BB76D"/>
        </a:buClr>
        <a:buFont typeface="Arial" pitchFamily="34" charset="0"/>
        <a:buChar char="▪"/>
        <a:defRPr sz="2000" b="1" kern="1200">
          <a:solidFill>
            <a:schemeClr val="tx1"/>
          </a:solidFill>
          <a:latin typeface="Helvetica"/>
          <a:ea typeface="MS PGothic" pitchFamily="34" charset="-128"/>
          <a:cs typeface="Helvetica"/>
        </a:defRPr>
      </a:lvl4pPr>
      <a:lvl5pPr marL="1425575" indent="-182563" algn="l" rtl="0" eaLnBrk="1" fontAlgn="base" hangingPunct="1">
        <a:spcBef>
          <a:spcPct val="20000"/>
        </a:spcBef>
        <a:spcAft>
          <a:spcPct val="0"/>
        </a:spcAft>
        <a:buClr>
          <a:srgbClr val="E88651"/>
        </a:buClr>
        <a:buFont typeface="Wingdings 3" pitchFamily="18" charset="2"/>
        <a:buChar char=""/>
        <a:defRPr lang="en-US" sz="2000" b="1" kern="1200">
          <a:solidFill>
            <a:schemeClr val="tx1"/>
          </a:solidFill>
          <a:latin typeface="Helvetica"/>
          <a:ea typeface="MS PGothic" pitchFamily="34" charset="-128"/>
          <a:cs typeface="Helvetica"/>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6.emf"/><Relationship Id="rId7" Type="http://schemas.openxmlformats.org/officeDocument/2006/relationships/image" Target="../media/image3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3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40.emf"/><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4.emf"/></Relationships>
</file>

<file path=ppt/slides/_rels/slide1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notesSlide" Target="../notesSlides/notesSlide5.xml"/><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emf"/><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10" Type="http://schemas.openxmlformats.org/officeDocument/2006/relationships/image" Target="../media/image36.png"/><Relationship Id="rId4" Type="http://schemas.openxmlformats.org/officeDocument/2006/relationships/image" Target="../media/image26.emf"/><Relationship Id="rId9" Type="http://schemas.openxmlformats.org/officeDocument/2006/relationships/image" Target="../media/image35.png"/></Relationships>
</file>

<file path=ppt/slides/_rels/slide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9.emf"/><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E9AB257-4CAB-4604-9979-05DB6C7CC65F}"/>
              </a:ext>
            </a:extLst>
          </p:cNvPr>
          <p:cNvSpPr txBox="1">
            <a:spLocks/>
          </p:cNvSpPr>
          <p:nvPr/>
        </p:nvSpPr>
        <p:spPr>
          <a:xfrm>
            <a:off x="0" y="0"/>
            <a:ext cx="12192000" cy="765111"/>
          </a:xfrm>
          <a:prstGeom prst="rect">
            <a:avLst/>
          </a:prstGeom>
          <a:solidFill>
            <a:srgbClr val="DEA400"/>
          </a:solidFill>
          <a:ln w="6350" cap="rnd" cmpd="sng" algn="ctr">
            <a:noFill/>
            <a:prstDash val="solid"/>
          </a:ln>
        </p:spPr>
        <p:style>
          <a:lnRef idx="1">
            <a:schemeClr val="accent1"/>
          </a:lnRef>
          <a:fillRef idx="3">
            <a:schemeClr val="accent1"/>
          </a:fillRef>
          <a:effectRef idx="2">
            <a:schemeClr val="accent1"/>
          </a:effectRef>
          <a:fontRef idx="minor">
            <a:schemeClr val="lt1"/>
          </a:fontRef>
        </p:style>
        <p:txBody>
          <a:bodyPr vert="horz" lIns="91440" tIns="0" rIns="45720" bIns="0" rtlCol="0" anchor="t">
            <a:normAutofit/>
            <a:scene3d>
              <a:camera prst="orthographicFront"/>
              <a:lightRig rig="threePt" dir="t">
                <a:rot lat="0" lon="0" rev="4800000"/>
              </a:lightRig>
            </a:scene3d>
            <a:sp3d prstMaterial="matte"/>
          </a:bodyPr>
          <a:lstStyle>
            <a:lvl1pPr algn="ctr" rtl="0" eaLnBrk="1" fontAlgn="base" hangingPunct="1">
              <a:spcBef>
                <a:spcPct val="0"/>
              </a:spcBef>
              <a:spcAft>
                <a:spcPct val="0"/>
              </a:spcAft>
              <a:defRPr sz="4700" b="1" kern="1200">
                <a:solidFill>
                  <a:schemeClr val="lt1"/>
                </a:solidFill>
                <a:latin typeface="Helvetica"/>
                <a:ea typeface="+mn-ea"/>
                <a:cs typeface="Helvetica"/>
              </a:defRPr>
            </a:lvl1pPr>
            <a:lvl2pPr algn="l" rtl="0" eaLnBrk="1" fontAlgn="base" hangingPunct="1">
              <a:spcBef>
                <a:spcPct val="0"/>
              </a:spcBef>
              <a:spcAft>
                <a:spcPct val="0"/>
              </a:spcAft>
              <a:defRPr sz="4500" b="1">
                <a:solidFill>
                  <a:schemeClr val="lt1"/>
                </a:solidFill>
                <a:latin typeface="+mn-lt"/>
                <a:ea typeface="+mn-ea"/>
                <a:cs typeface="+mn-cs"/>
              </a:defRPr>
            </a:lvl2pPr>
            <a:lvl3pPr algn="l" rtl="0" eaLnBrk="1" fontAlgn="base" hangingPunct="1">
              <a:spcBef>
                <a:spcPct val="0"/>
              </a:spcBef>
              <a:spcAft>
                <a:spcPct val="0"/>
              </a:spcAft>
              <a:defRPr sz="4500" b="1">
                <a:solidFill>
                  <a:schemeClr val="lt1"/>
                </a:solidFill>
                <a:latin typeface="+mn-lt"/>
                <a:ea typeface="+mn-ea"/>
                <a:cs typeface="+mn-cs"/>
              </a:defRPr>
            </a:lvl3pPr>
            <a:lvl4pPr algn="l" rtl="0" eaLnBrk="1" fontAlgn="base" hangingPunct="1">
              <a:spcBef>
                <a:spcPct val="0"/>
              </a:spcBef>
              <a:spcAft>
                <a:spcPct val="0"/>
              </a:spcAft>
              <a:defRPr sz="4500" b="1">
                <a:solidFill>
                  <a:schemeClr val="lt1"/>
                </a:solidFill>
                <a:latin typeface="+mn-lt"/>
                <a:ea typeface="+mn-ea"/>
                <a:cs typeface="+mn-cs"/>
              </a:defRPr>
            </a:lvl4pPr>
            <a:lvl5pPr algn="l" rtl="0" eaLnBrk="1" fontAlgn="base" hangingPunct="1">
              <a:spcBef>
                <a:spcPct val="0"/>
              </a:spcBef>
              <a:spcAft>
                <a:spcPct val="0"/>
              </a:spcAft>
              <a:defRPr sz="4500" b="1">
                <a:solidFill>
                  <a:schemeClr val="lt1"/>
                </a:solidFill>
                <a:latin typeface="+mn-lt"/>
                <a:ea typeface="+mn-ea"/>
                <a:cs typeface="+mn-cs"/>
              </a:defRPr>
            </a:lvl5pPr>
            <a:lvl6pPr marL="457200" algn="l" rtl="0" eaLnBrk="1" fontAlgn="base" hangingPunct="1">
              <a:spcBef>
                <a:spcPct val="0"/>
              </a:spcBef>
              <a:spcAft>
                <a:spcPct val="0"/>
              </a:spcAft>
              <a:defRPr sz="4500" b="1">
                <a:solidFill>
                  <a:schemeClr val="lt1"/>
                </a:solidFill>
                <a:latin typeface="+mn-lt"/>
                <a:ea typeface="+mn-ea"/>
                <a:cs typeface="+mn-cs"/>
              </a:defRPr>
            </a:lvl6pPr>
            <a:lvl7pPr marL="914400" algn="l" rtl="0" eaLnBrk="1" fontAlgn="base" hangingPunct="1">
              <a:spcBef>
                <a:spcPct val="0"/>
              </a:spcBef>
              <a:spcAft>
                <a:spcPct val="0"/>
              </a:spcAft>
              <a:defRPr sz="4500" b="1">
                <a:solidFill>
                  <a:schemeClr val="lt1"/>
                </a:solidFill>
                <a:latin typeface="+mn-lt"/>
                <a:ea typeface="+mn-ea"/>
                <a:cs typeface="+mn-cs"/>
              </a:defRPr>
            </a:lvl7pPr>
            <a:lvl8pPr marL="1371600" algn="l" rtl="0" eaLnBrk="1" fontAlgn="base" hangingPunct="1">
              <a:spcBef>
                <a:spcPct val="0"/>
              </a:spcBef>
              <a:spcAft>
                <a:spcPct val="0"/>
              </a:spcAft>
              <a:defRPr sz="4500" b="1">
                <a:solidFill>
                  <a:schemeClr val="lt1"/>
                </a:solidFill>
                <a:latin typeface="+mn-lt"/>
                <a:ea typeface="+mn-ea"/>
                <a:cs typeface="+mn-cs"/>
              </a:defRPr>
            </a:lvl8pPr>
            <a:lvl9pPr marL="1828800" algn="l" rtl="0" eaLnBrk="1" fontAlgn="base" hangingPunct="1">
              <a:spcBef>
                <a:spcPct val="0"/>
              </a:spcBef>
              <a:spcAft>
                <a:spcPct val="0"/>
              </a:spcAft>
              <a:defRPr sz="4500" b="1">
                <a:solidFill>
                  <a:schemeClr val="lt1"/>
                </a:solidFill>
                <a:latin typeface="+mn-lt"/>
                <a:ea typeface="+mn-ea"/>
                <a:cs typeface="+mn-cs"/>
              </a:defRPr>
            </a:lvl9pPr>
          </a:lstStyle>
          <a:p>
            <a:endParaRPr lang="en-US" sz="4800">
              <a:ln w="3175">
                <a:solidFill>
                  <a:schemeClr val="bg1">
                    <a:lumMod val="75000"/>
                    <a:lumOff val="25000"/>
                  </a:schemeClr>
                </a:solidFill>
              </a:ln>
              <a:solidFill>
                <a:schemeClr val="tx1"/>
              </a:solidFill>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1397E3F4-5BEF-4759-82EC-695B53E4727A}"/>
              </a:ext>
            </a:extLst>
          </p:cNvPr>
          <p:cNvSpPr/>
          <p:nvPr/>
        </p:nvSpPr>
        <p:spPr>
          <a:xfrm rot="10800000">
            <a:off x="-150314" y="-977029"/>
            <a:ext cx="12488449" cy="3032116"/>
          </a:xfrm>
          <a:prstGeom prst="rect">
            <a:avLst/>
          </a:prstGeom>
          <a:gradFill>
            <a:gsLst>
              <a:gs pos="50000">
                <a:schemeClr val="dk1">
                  <a:shade val="47500"/>
                  <a:satMod val="137000"/>
                  <a:alpha val="0"/>
                </a:schemeClr>
              </a:gs>
              <a:gs pos="53000">
                <a:schemeClr val="bg1">
                  <a:lumMod val="85000"/>
                  <a:lumOff val="15000"/>
                </a:schemeClr>
              </a:gs>
            </a:gsLst>
            <a:lin ang="16200000" scaled="0"/>
          </a:gradFill>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ln>
                <a:solidFill>
                  <a:schemeClr val="bg1"/>
                </a:solidFill>
              </a:ln>
            </a:endParaRPr>
          </a:p>
        </p:txBody>
      </p:sp>
      <p:sp>
        <p:nvSpPr>
          <p:cNvPr id="2" name="Title 1"/>
          <p:cNvSpPr>
            <a:spLocks noGrp="1"/>
          </p:cNvSpPr>
          <p:nvPr>
            <p:ph type="ctrTitle"/>
          </p:nvPr>
        </p:nvSpPr>
        <p:spPr>
          <a:xfrm>
            <a:off x="0" y="214611"/>
            <a:ext cx="12195049" cy="701665"/>
          </a:xfrm>
          <a:solidFill>
            <a:srgbClr val="DEA400"/>
          </a:solidFill>
          <a:ln>
            <a:noFill/>
          </a:ln>
          <a:effectLst/>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threePt" dir="t">
                <a:rot lat="0" lon="0" rev="4800000"/>
              </a:lightRig>
            </a:scene3d>
            <a:sp3d prstMaterial="matte"/>
          </a:bodyPr>
          <a:lstStyle/>
          <a:p>
            <a:r>
              <a:rPr lang="en-US" sz="3300" dirty="0">
                <a:ln w="3175">
                  <a:noFill/>
                </a:ln>
                <a:solidFill>
                  <a:schemeClr val="tx1"/>
                </a:solidFill>
                <a:latin typeface="Times New Roman" panose="02020603050405020304" pitchFamily="18" charset="0"/>
                <a:cs typeface="Times New Roman" panose="02020603050405020304" pitchFamily="18" charset="0"/>
              </a:rPr>
              <a:t>Applied Electromagnetics and Computational Intelligence Lab</a:t>
            </a:r>
          </a:p>
        </p:txBody>
      </p:sp>
      <p:sp>
        <p:nvSpPr>
          <p:cNvPr id="6" name="Subtitle 5">
            <a:extLst>
              <a:ext uri="{FF2B5EF4-FFF2-40B4-BE49-F238E27FC236}">
                <a16:creationId xmlns:a16="http://schemas.microsoft.com/office/drawing/2014/main" id="{2AD23BD7-484E-4375-9B31-268B8CB6DDA1}"/>
              </a:ext>
            </a:extLst>
          </p:cNvPr>
          <p:cNvSpPr>
            <a:spLocks noGrp="1"/>
          </p:cNvSpPr>
          <p:nvPr>
            <p:ph type="subTitle" idx="1"/>
          </p:nvPr>
        </p:nvSpPr>
        <p:spPr>
          <a:xfrm>
            <a:off x="3661" y="979722"/>
            <a:ext cx="12175898" cy="1075365"/>
          </a:xfrm>
        </p:spPr>
        <p:txBody>
          <a:bodyPr/>
          <a:lstStyle/>
          <a:p>
            <a:pPr algn="ctr" rtl="0" fontAlgn="base"/>
            <a:r>
              <a:rPr lang="en-US" sz="2600" b="0" i="0" u="none" strike="noStrike" dirty="0">
                <a:solidFill>
                  <a:srgbClr val="FFFFFF"/>
                </a:solidFill>
                <a:effectLst/>
                <a:latin typeface="Times New Roman" panose="02020603050405020304" pitchFamily="18" charset="0"/>
                <a:cs typeface="Times New Roman" panose="02020603050405020304" pitchFamily="18" charset="0"/>
              </a:rPr>
              <a:t>Mapping meta-atoms to near field response for inverse design of optical metasurfaces​</a:t>
            </a:r>
            <a:r>
              <a:rPr lang="en-US" sz="2600" b="0" i="0" dirty="0">
                <a:solidFill>
                  <a:srgbClr val="FFFFFF"/>
                </a:solidFill>
                <a:effectLst/>
                <a:latin typeface="Times New Roman" panose="02020603050405020304" pitchFamily="18" charset="0"/>
                <a:cs typeface="Times New Roman" panose="02020603050405020304" pitchFamily="18" charset="0"/>
              </a:rPr>
              <a:t>​</a:t>
            </a:r>
          </a:p>
          <a:p>
            <a:r>
              <a:rPr lang="en-US" sz="1700" b="0" dirty="0">
                <a:latin typeface="Times New Roman" panose="02020603050405020304" pitchFamily="18" charset="0"/>
                <a:ea typeface="MS PGothic"/>
                <a:cs typeface="Times New Roman" panose="02020603050405020304" pitchFamily="18" charset="0"/>
              </a:rPr>
              <a:t>Andy G. Varner, </a:t>
            </a:r>
            <a:r>
              <a:rPr lang="en-US" sz="1700" b="0" i="0" u="none" strike="noStrike" dirty="0">
                <a:effectLst/>
                <a:latin typeface="Times New Roman" panose="02020603050405020304" pitchFamily="18" charset="0"/>
                <a:cs typeface="Times New Roman" panose="02020603050405020304" pitchFamily="18" charset="0"/>
              </a:rPr>
              <a:t>Marshall B. </a:t>
            </a:r>
            <a:r>
              <a:rPr lang="en-US" sz="1700" b="0" i="0" u="none" strike="noStrike" dirty="0" err="1">
                <a:effectLst/>
                <a:latin typeface="Times New Roman" panose="02020603050405020304" pitchFamily="18" charset="0"/>
                <a:cs typeface="Times New Roman" panose="02020603050405020304" pitchFamily="18" charset="0"/>
              </a:rPr>
              <a:t>Lindsay</a:t>
            </a:r>
            <a:r>
              <a:rPr lang="en-US" sz="1700" b="0" i="0" u="none" strike="noStrike" baseline="30000" dirty="0" err="1">
                <a:effectLst/>
                <a:latin typeface="Times New Roman" panose="02020603050405020304" pitchFamily="18" charset="0"/>
                <a:cs typeface="Times New Roman" panose="02020603050405020304" pitchFamily="18" charset="0"/>
              </a:rPr>
              <a:t>a</a:t>
            </a:r>
            <a:r>
              <a:rPr lang="en-US" sz="1700" b="0" i="0" u="none" strike="noStrike" dirty="0">
                <a:effectLst/>
                <a:latin typeface="Times New Roman" panose="02020603050405020304" pitchFamily="18" charset="0"/>
                <a:cs typeface="Times New Roman" panose="02020603050405020304" pitchFamily="18" charset="0"/>
              </a:rPr>
              <a:t>, Charlie T. </a:t>
            </a:r>
            <a:r>
              <a:rPr lang="en-US" sz="1700" b="0" i="0" u="none" strike="noStrike" dirty="0" err="1">
                <a:effectLst/>
                <a:latin typeface="Times New Roman" panose="02020603050405020304" pitchFamily="18" charset="0"/>
                <a:cs typeface="Times New Roman" panose="02020603050405020304" pitchFamily="18" charset="0"/>
              </a:rPr>
              <a:t>Veal</a:t>
            </a:r>
            <a:r>
              <a:rPr lang="en-US" sz="1700" b="0" i="0" u="none" strike="noStrike" baseline="30000" dirty="0" err="1">
                <a:effectLst/>
                <a:latin typeface="Times New Roman" panose="02020603050405020304" pitchFamily="18" charset="0"/>
                <a:cs typeface="Times New Roman" panose="02020603050405020304" pitchFamily="18" charset="0"/>
              </a:rPr>
              <a:t>a</a:t>
            </a:r>
            <a:r>
              <a:rPr lang="en-US" sz="1700" b="0" i="0" u="none" strike="noStrike" dirty="0">
                <a:effectLst/>
                <a:latin typeface="Times New Roman" panose="02020603050405020304" pitchFamily="18" charset="0"/>
                <a:cs typeface="Times New Roman" panose="02020603050405020304" pitchFamily="18" charset="0"/>
              </a:rPr>
              <a:t>, Scott D. </a:t>
            </a:r>
            <a:r>
              <a:rPr lang="en-US" sz="1700" b="0" i="0" u="none" strike="noStrike" dirty="0" err="1">
                <a:effectLst/>
                <a:latin typeface="Times New Roman" panose="02020603050405020304" pitchFamily="18" charset="0"/>
                <a:cs typeface="Times New Roman" panose="02020603050405020304" pitchFamily="18" charset="0"/>
              </a:rPr>
              <a:t>Kovaleski</a:t>
            </a:r>
            <a:r>
              <a:rPr lang="en-US" sz="1700" b="0" i="0" u="none" strike="noStrike" baseline="30000" dirty="0" err="1">
                <a:effectLst/>
                <a:latin typeface="Times New Roman" panose="02020603050405020304" pitchFamily="18" charset="0"/>
                <a:cs typeface="Times New Roman" panose="02020603050405020304" pitchFamily="18" charset="0"/>
              </a:rPr>
              <a:t>a</a:t>
            </a:r>
            <a:r>
              <a:rPr lang="en-US" sz="1700" b="0" i="0" u="none" strike="noStrike" dirty="0">
                <a:effectLst/>
                <a:latin typeface="Times New Roman" panose="02020603050405020304" pitchFamily="18" charset="0"/>
                <a:cs typeface="Times New Roman" panose="02020603050405020304" pitchFamily="18" charset="0"/>
              </a:rPr>
              <a:t>, Derek T. </a:t>
            </a:r>
            <a:r>
              <a:rPr lang="en-US" sz="1700" b="0" i="0" u="none" strike="noStrike" dirty="0" err="1">
                <a:effectLst/>
                <a:latin typeface="Times New Roman" panose="02020603050405020304" pitchFamily="18" charset="0"/>
                <a:cs typeface="Times New Roman" panose="02020603050405020304" pitchFamily="18" charset="0"/>
              </a:rPr>
              <a:t>Anderson</a:t>
            </a:r>
            <a:r>
              <a:rPr lang="en-US" sz="1700" b="0" i="0" u="none" strike="noStrike" baseline="30000" dirty="0" err="1">
                <a:effectLst/>
                <a:latin typeface="Times New Roman" panose="02020603050405020304" pitchFamily="18" charset="0"/>
                <a:cs typeface="Times New Roman" panose="02020603050405020304" pitchFamily="18" charset="0"/>
              </a:rPr>
              <a:t>a</a:t>
            </a:r>
            <a:endParaRPr lang="en-US" sz="1700" b="0" baseline="30000" dirty="0">
              <a:latin typeface="Times New Roman" panose="02020603050405020304" pitchFamily="18" charset="0"/>
              <a:cs typeface="Times New Roman" panose="02020603050405020304" pitchFamily="18" charset="0"/>
            </a:endParaRPr>
          </a:p>
          <a:p>
            <a:r>
              <a:rPr lang="en-US" sz="1700" b="0" i="0" u="none" strike="noStrike" dirty="0">
                <a:effectLst/>
                <a:latin typeface="Times New Roman" panose="02020603050405020304" pitchFamily="18" charset="0"/>
                <a:cs typeface="Times New Roman" panose="02020603050405020304" pitchFamily="18" charset="0"/>
              </a:rPr>
              <a:t>Stanton R. </a:t>
            </a:r>
            <a:r>
              <a:rPr lang="en-US" sz="1700" b="0" i="0" u="none" strike="noStrike" dirty="0" err="1">
                <a:effectLst/>
                <a:latin typeface="Times New Roman" panose="02020603050405020304" pitchFamily="18" charset="0"/>
                <a:cs typeface="Times New Roman" panose="02020603050405020304" pitchFamily="18" charset="0"/>
              </a:rPr>
              <a:t>Price</a:t>
            </a:r>
            <a:r>
              <a:rPr lang="en-US" sz="1700" b="0" i="0" u="none" strike="noStrike" baseline="30000" dirty="0" err="1">
                <a:effectLst/>
                <a:latin typeface="Times New Roman" panose="02020603050405020304" pitchFamily="18" charset="0"/>
                <a:cs typeface="Times New Roman" panose="02020603050405020304" pitchFamily="18" charset="0"/>
              </a:rPr>
              <a:t>b</a:t>
            </a:r>
            <a:r>
              <a:rPr lang="en-US" sz="1700" b="0" i="0" u="none" strike="noStrike" dirty="0">
                <a:effectLst/>
                <a:latin typeface="Times New Roman" panose="02020603050405020304" pitchFamily="18" charset="0"/>
                <a:cs typeface="Times New Roman" panose="02020603050405020304" pitchFamily="18" charset="0"/>
              </a:rPr>
              <a:t>, and Steven R. </a:t>
            </a:r>
            <a:r>
              <a:rPr lang="en-US" sz="1700" b="0" i="0" u="none" strike="noStrike" dirty="0" err="1">
                <a:effectLst/>
                <a:latin typeface="Times New Roman" panose="02020603050405020304" pitchFamily="18" charset="0"/>
                <a:cs typeface="Times New Roman" panose="02020603050405020304" pitchFamily="18" charset="0"/>
              </a:rPr>
              <a:t>Price</a:t>
            </a:r>
            <a:r>
              <a:rPr lang="en-US" sz="1700" b="0" i="0" u="none" strike="noStrike" baseline="30000" dirty="0" err="1">
                <a:effectLst/>
                <a:latin typeface="Times New Roman" panose="02020603050405020304" pitchFamily="18" charset="0"/>
                <a:cs typeface="Times New Roman" panose="02020603050405020304" pitchFamily="18" charset="0"/>
              </a:rPr>
              <a:t>b</a:t>
            </a:r>
            <a:endParaRPr lang="en-US" sz="1700" baseline="30000" dirty="0">
              <a:latin typeface="Times New Roman" panose="02020603050405020304" pitchFamily="18" charset="0"/>
              <a:cs typeface="Times New Roman" panose="02020603050405020304" pitchFamily="18" charset="0"/>
            </a:endParaRPr>
          </a:p>
          <a:p>
            <a:endParaRPr lang="en-US" sz="2400" b="0" i="0" dirty="0">
              <a:solidFill>
                <a:srgbClr val="FFFFFF"/>
              </a:solidFill>
              <a:effectLst/>
              <a:latin typeface="Times New Roman" panose="02020603050405020304" pitchFamily="18" charset="0"/>
              <a:ea typeface="MS PGothic"/>
              <a:cs typeface="Times New Roman" panose="02020603050405020304" pitchFamily="18" charset="0"/>
            </a:endParaRPr>
          </a:p>
        </p:txBody>
      </p:sp>
      <p:sp>
        <p:nvSpPr>
          <p:cNvPr id="4" name="Slide Number Placeholder 3"/>
          <p:cNvSpPr>
            <a:spLocks noGrp="1"/>
          </p:cNvSpPr>
          <p:nvPr>
            <p:ph type="sldNum" sz="quarter" idx="12"/>
          </p:nvPr>
        </p:nvSpPr>
        <p:spPr>
          <a:xfrm>
            <a:off x="10938934" y="6483221"/>
            <a:ext cx="977900" cy="274638"/>
          </a:xfrm>
        </p:spPr>
        <p:txBody>
          <a:bodyPr/>
          <a:lstStyle/>
          <a:p>
            <a:fld id="{1B33A650-5ED5-4061-BDEF-A823B46E3507}" type="slidenum">
              <a:rPr lang="en-US" smtClean="0"/>
              <a:pPr/>
              <a:t>1</a:t>
            </a:fld>
            <a:endParaRPr lang="en-US"/>
          </a:p>
        </p:txBody>
      </p:sp>
      <p:sp>
        <p:nvSpPr>
          <p:cNvPr id="8" name="Subtitle 5">
            <a:extLst>
              <a:ext uri="{FF2B5EF4-FFF2-40B4-BE49-F238E27FC236}">
                <a16:creationId xmlns:a16="http://schemas.microsoft.com/office/drawing/2014/main" id="{5F29416A-DC9E-4DA8-A874-B18A6D885227}"/>
              </a:ext>
            </a:extLst>
          </p:cNvPr>
          <p:cNvSpPr txBox="1">
            <a:spLocks/>
          </p:cNvSpPr>
          <p:nvPr/>
        </p:nvSpPr>
        <p:spPr bwMode="auto">
          <a:xfrm>
            <a:off x="0" y="5548826"/>
            <a:ext cx="12192000" cy="1333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18872" tIns="0" rIns="45720" bIns="0" numCol="1" anchor="t" anchorCtr="0" compatLnSpc="1">
            <a:prstTxWarp prst="textNoShape">
              <a:avLst/>
            </a:prstTxWarp>
          </a:bodyPr>
          <a:lstStyle>
            <a:lvl1pPr marL="0" indent="0" algn="ctr" rtl="0" eaLnBrk="1" fontAlgn="base" hangingPunct="1">
              <a:spcBef>
                <a:spcPct val="0"/>
              </a:spcBef>
              <a:spcAft>
                <a:spcPct val="0"/>
              </a:spcAft>
              <a:buClr>
                <a:schemeClr val="accent1"/>
              </a:buClr>
              <a:buSzPct val="80000"/>
              <a:buFont typeface="Wingdings 2" pitchFamily="18" charset="2"/>
              <a:buNone/>
              <a:defRPr sz="2000" b="1" i="0" kern="1200">
                <a:solidFill>
                  <a:srgbClr val="FFFFFF"/>
                </a:solidFill>
                <a:latin typeface="Helvetica"/>
                <a:ea typeface="MS PGothic" pitchFamily="34" charset="-128"/>
                <a:cs typeface="Helvetica"/>
              </a:defRPr>
            </a:lvl1pPr>
            <a:lvl2pPr marL="457200" indent="0" algn="ctr" rtl="0" eaLnBrk="1" fontAlgn="base" hangingPunct="1">
              <a:spcBef>
                <a:spcPct val="20000"/>
              </a:spcBef>
              <a:spcAft>
                <a:spcPct val="0"/>
              </a:spcAft>
              <a:buClr>
                <a:schemeClr val="accent2"/>
              </a:buClr>
              <a:buSzPct val="90000"/>
              <a:buFont typeface="Wingdings" pitchFamily="2" charset="2"/>
              <a:buNone/>
              <a:defRPr sz="2800" b="1" kern="1200">
                <a:solidFill>
                  <a:schemeClr val="tx1">
                    <a:tint val="75000"/>
                  </a:schemeClr>
                </a:solidFill>
                <a:latin typeface="Helvetica"/>
                <a:ea typeface="MS PGothic" pitchFamily="34" charset="-128"/>
                <a:cs typeface="Helvetica"/>
              </a:defRPr>
            </a:lvl2pPr>
            <a:lvl3pPr marL="914400" indent="0" algn="ctr" rtl="0" eaLnBrk="1" fontAlgn="base" hangingPunct="1">
              <a:spcBef>
                <a:spcPct val="20000"/>
              </a:spcBef>
              <a:spcAft>
                <a:spcPct val="0"/>
              </a:spcAft>
              <a:buClr>
                <a:srgbClr val="E66C7D"/>
              </a:buClr>
              <a:buFont typeface="Arial" pitchFamily="34" charset="0"/>
              <a:buNone/>
              <a:defRPr sz="2400" b="1" kern="1200">
                <a:solidFill>
                  <a:schemeClr val="tx1">
                    <a:tint val="75000"/>
                  </a:schemeClr>
                </a:solidFill>
                <a:latin typeface="Helvetica"/>
                <a:ea typeface="MS PGothic" pitchFamily="34" charset="-128"/>
                <a:cs typeface="Helvetica"/>
              </a:defRPr>
            </a:lvl3pPr>
            <a:lvl4pPr marL="1371600" indent="0" algn="ctr" rtl="0" eaLnBrk="1" fontAlgn="base" hangingPunct="1">
              <a:spcBef>
                <a:spcPct val="20000"/>
              </a:spcBef>
              <a:spcAft>
                <a:spcPct val="0"/>
              </a:spcAft>
              <a:buClr>
                <a:srgbClr val="6BB76D"/>
              </a:buClr>
              <a:buFont typeface="Arial" pitchFamily="34" charset="0"/>
              <a:buNone/>
              <a:defRPr sz="2000" b="1" kern="1200">
                <a:solidFill>
                  <a:schemeClr val="tx1">
                    <a:tint val="75000"/>
                  </a:schemeClr>
                </a:solidFill>
                <a:latin typeface="Helvetica"/>
                <a:ea typeface="MS PGothic" pitchFamily="34" charset="-128"/>
                <a:cs typeface="Helvetica"/>
              </a:defRPr>
            </a:lvl4pPr>
            <a:lvl5pPr marL="1828800" indent="0" algn="ctr" rtl="0" eaLnBrk="1" fontAlgn="base" hangingPunct="1">
              <a:spcBef>
                <a:spcPct val="20000"/>
              </a:spcBef>
              <a:spcAft>
                <a:spcPct val="0"/>
              </a:spcAft>
              <a:buClr>
                <a:srgbClr val="E88651"/>
              </a:buClr>
              <a:buFont typeface="Wingdings 3" pitchFamily="18" charset="2"/>
              <a:buNone/>
              <a:defRPr lang="en-US" sz="2000" b="1" kern="1200">
                <a:solidFill>
                  <a:schemeClr val="tx1">
                    <a:tint val="75000"/>
                  </a:schemeClr>
                </a:solidFill>
                <a:latin typeface="Helvetica"/>
                <a:ea typeface="MS PGothic" pitchFamily="34" charset="-128"/>
                <a:cs typeface="Helvetica"/>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lstStyle>
          <a:p>
            <a:pPr defTabSz="448055">
              <a:spcBef>
                <a:spcPts val="900"/>
              </a:spcBef>
              <a:defRPr sz="1568" b="1"/>
            </a:pPr>
            <a:r>
              <a:rPr lang="en-US" sz="2400" dirty="0">
                <a:latin typeface="Times New Roman" panose="02020603050405020304" pitchFamily="18" charset="0"/>
                <a:cs typeface="Times New Roman" panose="02020603050405020304" pitchFamily="18" charset="0"/>
              </a:rPr>
              <a:t>University of Missouri</a:t>
            </a:r>
          </a:p>
          <a:p>
            <a:pPr defTabSz="448055">
              <a:spcBef>
                <a:spcPts val="900"/>
              </a:spcBef>
              <a:defRPr sz="1568" b="1"/>
            </a:pPr>
            <a:r>
              <a:rPr lang="en-US" sz="1800" dirty="0">
                <a:latin typeface="Times New Roman" panose="02020603050405020304" pitchFamily="18" charset="0"/>
                <a:cs typeface="Times New Roman" panose="02020603050405020304" pitchFamily="18" charset="0"/>
              </a:rPr>
              <a:t>Department of Electrical Engineering and Computer Science</a:t>
            </a:r>
          </a:p>
          <a:p>
            <a:endParaRPr lang="en-US" dirty="0">
              <a:latin typeface="Times New Roman" panose="02020603050405020304" pitchFamily="18" charset="0"/>
              <a:cs typeface="Times New Roman" panose="02020603050405020304" pitchFamily="18" charset="0"/>
            </a:endParaRPr>
          </a:p>
        </p:txBody>
      </p:sp>
      <p:sp>
        <p:nvSpPr>
          <p:cNvPr id="9" name="Subtitle 5">
            <a:extLst>
              <a:ext uri="{FF2B5EF4-FFF2-40B4-BE49-F238E27FC236}">
                <a16:creationId xmlns:a16="http://schemas.microsoft.com/office/drawing/2014/main" id="{934834E8-82BC-4C12-A9EE-DA2792556560}"/>
              </a:ext>
            </a:extLst>
          </p:cNvPr>
          <p:cNvSpPr txBox="1">
            <a:spLocks/>
          </p:cNvSpPr>
          <p:nvPr/>
        </p:nvSpPr>
        <p:spPr bwMode="auto">
          <a:xfrm>
            <a:off x="-325678" y="5757713"/>
            <a:ext cx="3212365" cy="7255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18872" tIns="0" rIns="45720" bIns="0" numCol="1" anchor="t" anchorCtr="0" compatLnSpc="1">
            <a:prstTxWarp prst="textNoShape">
              <a:avLst/>
            </a:prstTxWarp>
          </a:bodyPr>
          <a:lstStyle>
            <a:lvl1pPr marL="0" indent="0" algn="ctr" rtl="0" eaLnBrk="1" fontAlgn="base" hangingPunct="1">
              <a:spcBef>
                <a:spcPct val="0"/>
              </a:spcBef>
              <a:spcAft>
                <a:spcPct val="0"/>
              </a:spcAft>
              <a:buClr>
                <a:schemeClr val="accent1"/>
              </a:buClr>
              <a:buSzPct val="80000"/>
              <a:buFont typeface="Wingdings 2" pitchFamily="18" charset="2"/>
              <a:buNone/>
              <a:defRPr sz="2000" b="1" i="0" kern="1200">
                <a:solidFill>
                  <a:srgbClr val="FFFFFF"/>
                </a:solidFill>
                <a:latin typeface="Helvetica"/>
                <a:ea typeface="MS PGothic" pitchFamily="34" charset="-128"/>
                <a:cs typeface="Helvetica"/>
              </a:defRPr>
            </a:lvl1pPr>
            <a:lvl2pPr marL="457200" indent="0" algn="ctr" rtl="0" eaLnBrk="1" fontAlgn="base" hangingPunct="1">
              <a:spcBef>
                <a:spcPct val="20000"/>
              </a:spcBef>
              <a:spcAft>
                <a:spcPct val="0"/>
              </a:spcAft>
              <a:buClr>
                <a:schemeClr val="accent2"/>
              </a:buClr>
              <a:buSzPct val="90000"/>
              <a:buFont typeface="Wingdings" pitchFamily="2" charset="2"/>
              <a:buNone/>
              <a:defRPr sz="2800" b="1" kern="1200">
                <a:solidFill>
                  <a:schemeClr val="tx1">
                    <a:tint val="75000"/>
                  </a:schemeClr>
                </a:solidFill>
                <a:latin typeface="Helvetica"/>
                <a:ea typeface="MS PGothic" pitchFamily="34" charset="-128"/>
                <a:cs typeface="Helvetica"/>
              </a:defRPr>
            </a:lvl2pPr>
            <a:lvl3pPr marL="914400" indent="0" algn="ctr" rtl="0" eaLnBrk="1" fontAlgn="base" hangingPunct="1">
              <a:spcBef>
                <a:spcPct val="20000"/>
              </a:spcBef>
              <a:spcAft>
                <a:spcPct val="0"/>
              </a:spcAft>
              <a:buClr>
                <a:srgbClr val="E66C7D"/>
              </a:buClr>
              <a:buFont typeface="Arial" pitchFamily="34" charset="0"/>
              <a:buNone/>
              <a:defRPr sz="2400" b="1" kern="1200">
                <a:solidFill>
                  <a:schemeClr val="tx1">
                    <a:tint val="75000"/>
                  </a:schemeClr>
                </a:solidFill>
                <a:latin typeface="Helvetica"/>
                <a:ea typeface="MS PGothic" pitchFamily="34" charset="-128"/>
                <a:cs typeface="Helvetica"/>
              </a:defRPr>
            </a:lvl3pPr>
            <a:lvl4pPr marL="1371600" indent="0" algn="ctr" rtl="0" eaLnBrk="1" fontAlgn="base" hangingPunct="1">
              <a:spcBef>
                <a:spcPct val="20000"/>
              </a:spcBef>
              <a:spcAft>
                <a:spcPct val="0"/>
              </a:spcAft>
              <a:buClr>
                <a:srgbClr val="6BB76D"/>
              </a:buClr>
              <a:buFont typeface="Arial" pitchFamily="34" charset="0"/>
              <a:buNone/>
              <a:defRPr sz="2000" b="1" kern="1200">
                <a:solidFill>
                  <a:schemeClr val="tx1">
                    <a:tint val="75000"/>
                  </a:schemeClr>
                </a:solidFill>
                <a:latin typeface="Helvetica"/>
                <a:ea typeface="MS PGothic" pitchFamily="34" charset="-128"/>
                <a:cs typeface="Helvetica"/>
              </a:defRPr>
            </a:lvl4pPr>
            <a:lvl5pPr marL="1828800" indent="0" algn="ctr" rtl="0" eaLnBrk="1" fontAlgn="base" hangingPunct="1">
              <a:spcBef>
                <a:spcPct val="20000"/>
              </a:spcBef>
              <a:spcAft>
                <a:spcPct val="0"/>
              </a:spcAft>
              <a:buClr>
                <a:srgbClr val="E88651"/>
              </a:buClr>
              <a:buFont typeface="Wingdings 3" pitchFamily="18" charset="2"/>
              <a:buNone/>
              <a:defRPr lang="en-US" sz="2000" b="1" kern="1200">
                <a:solidFill>
                  <a:schemeClr val="tx1">
                    <a:tint val="75000"/>
                  </a:schemeClr>
                </a:solidFill>
                <a:latin typeface="Helvetica"/>
                <a:ea typeface="MS PGothic" pitchFamily="34" charset="-128"/>
                <a:cs typeface="Helvetica"/>
              </a:defRPr>
            </a:lvl5pPr>
            <a:lvl6pPr marL="2286000" indent="0" algn="ctr" rtl="0" eaLnBrk="1" latinLnBrk="0" hangingPunct="1">
              <a:spcBef>
                <a:spcPct val="20000"/>
              </a:spcBef>
              <a:buClr>
                <a:schemeClr val="accent6"/>
              </a:buClr>
              <a:buSzPct val="100000"/>
              <a:buFont typeface="Wingdings 2"/>
              <a:buNone/>
              <a:defRPr kumimoji="0" sz="2000" kern="1200">
                <a:solidFill>
                  <a:schemeClr val="tx1">
                    <a:tint val="75000"/>
                  </a:schemeClr>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800" kern="1200">
                <a:solidFill>
                  <a:schemeClr val="tx1">
                    <a:tint val="75000"/>
                  </a:schemeClr>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800" kern="1200">
                <a:solidFill>
                  <a:schemeClr val="tx1">
                    <a:tint val="75000"/>
                  </a:schemeClr>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800" kern="1200" baseline="0">
                <a:solidFill>
                  <a:schemeClr val="tx1">
                    <a:tint val="75000"/>
                  </a:schemeClr>
                </a:solidFill>
                <a:latin typeface="+mn-lt"/>
                <a:ea typeface="+mn-ea"/>
                <a:cs typeface="+mn-cs"/>
              </a:defRPr>
            </a:lvl9pPr>
          </a:lstStyle>
          <a:p>
            <a:pPr defTabSz="448055">
              <a:spcBef>
                <a:spcPts val="900"/>
              </a:spcBef>
              <a:defRPr sz="1568" b="1"/>
            </a:pPr>
            <a:r>
              <a:rPr lang="en-US" sz="1400" dirty="0">
                <a:latin typeface="Times New Roman" panose="02020603050405020304" pitchFamily="18" charset="0"/>
                <a:ea typeface="MS PGothic"/>
                <a:cs typeface="Times New Roman" panose="02020603050405020304" pitchFamily="18" charset="0"/>
              </a:rPr>
              <a:t>May 1</a:t>
            </a:r>
            <a:r>
              <a:rPr lang="en-US" sz="1400" baseline="30000" dirty="0">
                <a:latin typeface="Times New Roman" panose="02020603050405020304" pitchFamily="18" charset="0"/>
                <a:ea typeface="MS PGothic"/>
                <a:cs typeface="Times New Roman" panose="02020603050405020304" pitchFamily="18" charset="0"/>
              </a:rPr>
              <a:t>st</a:t>
            </a:r>
            <a:r>
              <a:rPr lang="en-US" sz="1400" dirty="0">
                <a:latin typeface="Times New Roman" panose="02020603050405020304" pitchFamily="18" charset="0"/>
                <a:ea typeface="MS PGothic"/>
                <a:cs typeface="Times New Roman" panose="02020603050405020304" pitchFamily="18" charset="0"/>
              </a:rPr>
              <a:t>, 2023 - SPIE DCS, </a:t>
            </a:r>
          </a:p>
          <a:p>
            <a:pPr defTabSz="448055">
              <a:spcBef>
                <a:spcPts val="900"/>
              </a:spcBef>
              <a:defRPr sz="1568" b="1"/>
            </a:pPr>
            <a:r>
              <a:rPr lang="en-US" sz="1400" dirty="0">
                <a:latin typeface="Times New Roman" panose="02020603050405020304" pitchFamily="18" charset="0"/>
                <a:ea typeface="MS PGothic"/>
                <a:cs typeface="Times New Roman" panose="02020603050405020304" pitchFamily="18" charset="0"/>
              </a:rPr>
              <a:t>Orlando, FL</a:t>
            </a:r>
          </a:p>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8415202-436F-9C6E-470F-65F88A61DE7A}"/>
              </a:ext>
            </a:extLst>
          </p:cNvPr>
          <p:cNvSpPr txBox="1"/>
          <p:nvPr/>
        </p:nvSpPr>
        <p:spPr>
          <a:xfrm>
            <a:off x="0" y="6458988"/>
            <a:ext cx="12179559" cy="430887"/>
          </a:xfrm>
          <a:prstGeom prst="rect">
            <a:avLst/>
          </a:prstGeom>
          <a:noFill/>
        </p:spPr>
        <p:txBody>
          <a:bodyPr wrap="square">
            <a:spAutoFit/>
          </a:bodyPr>
          <a:lstStyle/>
          <a:p>
            <a:pPr algn="ctr"/>
            <a:r>
              <a:rPr lang="en-US" sz="1100" b="0" i="0" u="none" strike="noStrike" baseline="30000" dirty="0" err="1">
                <a:effectLst/>
                <a:latin typeface="Arial" panose="020B0604020202020204" pitchFamily="34" charset="0"/>
              </a:rPr>
              <a:t>a</a:t>
            </a:r>
            <a:r>
              <a:rPr lang="en-US" sz="1100" b="0" i="0" u="none" strike="noStrike" dirty="0" err="1">
                <a:effectLst/>
                <a:latin typeface="Arial" panose="020B0604020202020204" pitchFamily="34" charset="0"/>
              </a:rPr>
              <a:t>Department</a:t>
            </a:r>
            <a:r>
              <a:rPr lang="en-US" sz="1100" b="0" i="0" u="none" strike="noStrike" dirty="0">
                <a:effectLst/>
                <a:latin typeface="Arial" panose="020B0604020202020204" pitchFamily="34" charset="0"/>
              </a:rPr>
              <a:t> of Electrical Engineering and Computer Science, University of Missouri, Columbia, MO, USA</a:t>
            </a:r>
            <a:br>
              <a:rPr lang="en-US" sz="1100" dirty="0"/>
            </a:br>
            <a:r>
              <a:rPr lang="en-US" sz="1100" b="0" i="0" u="none" strike="noStrike" baseline="30000" dirty="0" err="1">
                <a:effectLst/>
                <a:latin typeface="Arial" panose="020B0604020202020204" pitchFamily="34" charset="0"/>
              </a:rPr>
              <a:t>b</a:t>
            </a:r>
            <a:r>
              <a:rPr lang="en-US" sz="1100" b="0" i="0" u="none" strike="noStrike" dirty="0" err="1">
                <a:effectLst/>
                <a:latin typeface="Arial" panose="020B0604020202020204" pitchFamily="34" charset="0"/>
              </a:rPr>
              <a:t>U.S</a:t>
            </a:r>
            <a:r>
              <a:rPr lang="en-US" sz="1100" b="0" i="0" u="none" strike="noStrike" dirty="0">
                <a:effectLst/>
                <a:latin typeface="Arial" panose="020B0604020202020204" pitchFamily="34" charset="0"/>
              </a:rPr>
              <a:t>. Army Engineer Research and Development Center, Vicksburg, MS, USA</a:t>
            </a:r>
            <a:endParaRPr lang="en-US" sz="1100" b="0" dirty="0">
              <a:latin typeface="Times New Roman" panose="02020603050405020304" pitchFamily="18" charset="0"/>
              <a:ea typeface="MS PGothic"/>
              <a:cs typeface="Times New Roman" panose="02020603050405020304" pitchFamily="18" charset="0"/>
            </a:endParaRPr>
          </a:p>
        </p:txBody>
      </p:sp>
    </p:spTree>
    <p:extLst>
      <p:ext uri="{BB962C8B-B14F-4D97-AF65-F5344CB8AC3E}">
        <p14:creationId xmlns:p14="http://schemas.microsoft.com/office/powerpoint/2010/main" val="23799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pPr/>
              <a:t>10</a:t>
            </a:fld>
            <a:endParaRPr lang="en-US"/>
          </a:p>
        </p:txBody>
      </p:sp>
      <p:sp>
        <p:nvSpPr>
          <p:cNvPr id="3" name="Title 2">
            <a:extLst>
              <a:ext uri="{FF2B5EF4-FFF2-40B4-BE49-F238E27FC236}">
                <a16:creationId xmlns:a16="http://schemas.microsoft.com/office/drawing/2014/main" id="{FF715140-AC55-384A-61E1-83D645E02AAE}"/>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Experiments: Quantitative results, phase</a:t>
            </a:r>
          </a:p>
        </p:txBody>
      </p:sp>
      <p:pic>
        <p:nvPicPr>
          <p:cNvPr id="6" name="Picture 5">
            <a:extLst>
              <a:ext uri="{FF2B5EF4-FFF2-40B4-BE49-F238E27FC236}">
                <a16:creationId xmlns:a16="http://schemas.microsoft.com/office/drawing/2014/main" id="{4254F0B9-77EE-6892-E73C-41F1047A9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610" y="1070048"/>
            <a:ext cx="5225143" cy="895047"/>
          </a:xfrm>
          <a:prstGeom prst="rect">
            <a:avLst/>
          </a:prstGeom>
          <a:ln>
            <a:solidFill>
              <a:srgbClr val="FFCC00"/>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CC824E-17A8-8BB8-B754-9FC00165A28D}"/>
                  </a:ext>
                </a:extLst>
              </p:cNvPr>
              <p:cNvSpPr txBox="1"/>
              <p:nvPr/>
            </p:nvSpPr>
            <p:spPr>
              <a:xfrm>
                <a:off x="2295391" y="1053719"/>
                <a:ext cx="4564553"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𝑟</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𝑐</m:t>
                          </m:r>
                        </m:sub>
                      </m:sSub>
                    </m:oMath>
                  </m:oMathPara>
                </a14:m>
                <a:endParaRPr lang="en-US" sz="3200" dirty="0"/>
              </a:p>
            </p:txBody>
          </p:sp>
        </mc:Choice>
        <mc:Fallback xmlns="">
          <p:sp>
            <p:nvSpPr>
              <p:cNvPr id="5" name="TextBox 4">
                <a:extLst>
                  <a:ext uri="{FF2B5EF4-FFF2-40B4-BE49-F238E27FC236}">
                    <a16:creationId xmlns:a16="http://schemas.microsoft.com/office/drawing/2014/main" id="{05CC824E-17A8-8BB8-B754-9FC00165A28D}"/>
                  </a:ext>
                </a:extLst>
              </p:cNvPr>
              <p:cNvSpPr txBox="1">
                <a:spLocks noRot="1" noChangeAspect="1" noMove="1" noResize="1" noEditPoints="1" noAdjustHandles="1" noChangeArrowheads="1" noChangeShapeType="1" noTextEdit="1"/>
              </p:cNvSpPr>
              <p:nvPr/>
            </p:nvSpPr>
            <p:spPr>
              <a:xfrm>
                <a:off x="2295391" y="1053719"/>
                <a:ext cx="4564553" cy="530402"/>
              </a:xfrm>
              <a:prstGeom prst="rect">
                <a:avLst/>
              </a:prstGeom>
              <a:blipFill>
                <a:blip r:embed="rId4"/>
                <a:stretch>
                  <a:fillRect b="-2381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E6050247-0816-EFD6-3120-4DAFAC7F144E}"/>
              </a:ext>
            </a:extLst>
          </p:cNvPr>
          <p:cNvSpPr txBox="1"/>
          <p:nvPr/>
        </p:nvSpPr>
        <p:spPr>
          <a:xfrm>
            <a:off x="2347051" y="2202074"/>
            <a:ext cx="2352073" cy="400110"/>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Training Analysis</a:t>
            </a:r>
          </a:p>
        </p:txBody>
      </p:sp>
      <p:sp>
        <p:nvSpPr>
          <p:cNvPr id="19" name="TextBox 18">
            <a:extLst>
              <a:ext uri="{FF2B5EF4-FFF2-40B4-BE49-F238E27FC236}">
                <a16:creationId xmlns:a16="http://schemas.microsoft.com/office/drawing/2014/main" id="{4D78ACC9-0403-B5C7-62BE-1A0D817213D4}"/>
              </a:ext>
            </a:extLst>
          </p:cNvPr>
          <p:cNvSpPr txBox="1"/>
          <p:nvPr/>
        </p:nvSpPr>
        <p:spPr>
          <a:xfrm>
            <a:off x="7904154" y="2202074"/>
            <a:ext cx="2799805" cy="400110"/>
          </a:xfrm>
          <a:prstGeom prst="rect">
            <a:avLst/>
          </a:prstGeom>
          <a:noFill/>
        </p:spPr>
        <p:txBody>
          <a:bodyPr wrap="none" rtlCol="0">
            <a:spAutoFit/>
          </a:bodyPr>
          <a:lstStyle/>
          <a:p>
            <a:r>
              <a:rPr lang="en-US" sz="2000" dirty="0">
                <a:solidFill>
                  <a:schemeClr val="accent5">
                    <a:lumMod val="75000"/>
                  </a:schemeClr>
                </a:solidFill>
                <a:latin typeface="Times New Roman" panose="02020603050405020304" pitchFamily="18" charset="0"/>
                <a:cs typeface="Times New Roman" panose="02020603050405020304" pitchFamily="18" charset="0"/>
              </a:rPr>
              <a:t>Validation / Test Analysis</a:t>
            </a:r>
          </a:p>
        </p:txBody>
      </p:sp>
      <p:pic>
        <p:nvPicPr>
          <p:cNvPr id="10" name="Picture 9">
            <a:extLst>
              <a:ext uri="{FF2B5EF4-FFF2-40B4-BE49-F238E27FC236}">
                <a16:creationId xmlns:a16="http://schemas.microsoft.com/office/drawing/2014/main" id="{032E4211-0892-442A-351A-ACB1D1DB0FFF}"/>
              </a:ext>
            </a:extLst>
          </p:cNvPr>
          <p:cNvPicPr>
            <a:picLocks noChangeAspect="1"/>
          </p:cNvPicPr>
          <p:nvPr/>
        </p:nvPicPr>
        <p:blipFill rotWithShape="1">
          <a:blip r:embed="rId5">
            <a:extLst>
              <a:ext uri="{28A0092B-C50C-407E-A947-70E740481C1C}">
                <a14:useLocalDpi xmlns:a14="http://schemas.microsoft.com/office/drawing/2010/main" val="0"/>
              </a:ext>
            </a:extLst>
          </a:blip>
          <a:srcRect t="6734"/>
          <a:stretch/>
        </p:blipFill>
        <p:spPr>
          <a:xfrm>
            <a:off x="-120535" y="2610965"/>
            <a:ext cx="6820327" cy="3975649"/>
          </a:xfrm>
          <a:prstGeom prst="rect">
            <a:avLst/>
          </a:prstGeom>
        </p:spPr>
      </p:pic>
      <p:grpSp>
        <p:nvGrpSpPr>
          <p:cNvPr id="22" name="Group 21">
            <a:extLst>
              <a:ext uri="{FF2B5EF4-FFF2-40B4-BE49-F238E27FC236}">
                <a16:creationId xmlns:a16="http://schemas.microsoft.com/office/drawing/2014/main" id="{BD43B23D-408F-AEC1-AA58-71B2C5B74B5C}"/>
              </a:ext>
            </a:extLst>
          </p:cNvPr>
          <p:cNvGrpSpPr/>
          <p:nvPr/>
        </p:nvGrpSpPr>
        <p:grpSpPr>
          <a:xfrm>
            <a:off x="5962388" y="2467627"/>
            <a:ext cx="6702311" cy="4145437"/>
            <a:chOff x="5760885" y="2977910"/>
            <a:chExt cx="6383759" cy="3880089"/>
          </a:xfrm>
        </p:grpSpPr>
        <p:grpSp>
          <p:nvGrpSpPr>
            <p:cNvPr id="21" name="Group 20">
              <a:extLst>
                <a:ext uri="{FF2B5EF4-FFF2-40B4-BE49-F238E27FC236}">
                  <a16:creationId xmlns:a16="http://schemas.microsoft.com/office/drawing/2014/main" id="{C00B463E-3975-9D58-EB99-5F06EA4491D2}"/>
                </a:ext>
              </a:extLst>
            </p:cNvPr>
            <p:cNvGrpSpPr/>
            <p:nvPr/>
          </p:nvGrpSpPr>
          <p:grpSpPr>
            <a:xfrm>
              <a:off x="5760885" y="3059649"/>
              <a:ext cx="6383759" cy="3798350"/>
              <a:chOff x="5760885" y="3059649"/>
              <a:chExt cx="6383759" cy="3798350"/>
            </a:xfrm>
          </p:grpSpPr>
          <p:pic>
            <p:nvPicPr>
              <p:cNvPr id="13" name="Picture 12">
                <a:extLst>
                  <a:ext uri="{FF2B5EF4-FFF2-40B4-BE49-F238E27FC236}">
                    <a16:creationId xmlns:a16="http://schemas.microsoft.com/office/drawing/2014/main" id="{BAFBCED0-9AA0-9034-2D7A-C82B28BFC04D}"/>
                  </a:ext>
                </a:extLst>
              </p:cNvPr>
              <p:cNvPicPr>
                <a:picLocks noChangeAspect="1"/>
              </p:cNvPicPr>
              <p:nvPr/>
            </p:nvPicPr>
            <p:blipFill rotWithShape="1">
              <a:blip r:embed="rId6">
                <a:extLst>
                  <a:ext uri="{28A0092B-C50C-407E-A947-70E740481C1C}">
                    <a14:useLocalDpi xmlns:a14="http://schemas.microsoft.com/office/drawing/2010/main" val="0"/>
                  </a:ext>
                </a:extLst>
              </a:blip>
              <a:srcRect t="5053"/>
              <a:stretch/>
            </p:blipFill>
            <p:spPr>
              <a:xfrm>
                <a:off x="5760885" y="3069770"/>
                <a:ext cx="6383759" cy="3788229"/>
              </a:xfrm>
              <a:prstGeom prst="rect">
                <a:avLst/>
              </a:prstGeom>
            </p:spPr>
          </p:pic>
          <p:sp>
            <p:nvSpPr>
              <p:cNvPr id="18" name="Rectangle 17">
                <a:extLst>
                  <a:ext uri="{FF2B5EF4-FFF2-40B4-BE49-F238E27FC236}">
                    <a16:creationId xmlns:a16="http://schemas.microsoft.com/office/drawing/2014/main" id="{EF66AF3D-F15C-9A76-59EA-5B0605BC09A3}"/>
                  </a:ext>
                </a:extLst>
              </p:cNvPr>
              <p:cNvSpPr/>
              <p:nvPr/>
            </p:nvSpPr>
            <p:spPr>
              <a:xfrm>
                <a:off x="9333511" y="3059649"/>
                <a:ext cx="1002475" cy="27138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2E1CA7AD-8AF9-FCB3-E80E-994706AEA625}"/>
                </a:ext>
              </a:extLst>
            </p:cNvPr>
            <p:cNvPicPr>
              <a:picLocks noChangeAspect="1"/>
            </p:cNvPicPr>
            <p:nvPr/>
          </p:nvPicPr>
          <p:blipFill rotWithShape="1">
            <a:blip r:embed="rId7">
              <a:extLst>
                <a:ext uri="{28A0092B-C50C-407E-A947-70E740481C1C}">
                  <a14:useLocalDpi xmlns:a14="http://schemas.microsoft.com/office/drawing/2010/main" val="0"/>
                </a:ext>
              </a:extLst>
            </a:blip>
            <a:srcRect l="59319" t="2865" r="28993" b="87663"/>
            <a:stretch/>
          </p:blipFill>
          <p:spPr>
            <a:xfrm>
              <a:off x="9317182" y="2977910"/>
              <a:ext cx="790204" cy="400110"/>
            </a:xfrm>
            <a:prstGeom prst="rect">
              <a:avLst/>
            </a:prstGeom>
          </p:spPr>
        </p:pic>
      </p:grpSp>
      <p:sp>
        <p:nvSpPr>
          <p:cNvPr id="7" name="Slide Number Placeholder 3">
            <a:extLst>
              <a:ext uri="{FF2B5EF4-FFF2-40B4-BE49-F238E27FC236}">
                <a16:creationId xmlns:a16="http://schemas.microsoft.com/office/drawing/2014/main" id="{7F4F92BD-8396-5B2B-67DA-AF0BBE9BB1E3}"/>
              </a:ext>
            </a:extLst>
          </p:cNvPr>
          <p:cNvSpPr txBox="1">
            <a:spLocks/>
          </p:cNvSpPr>
          <p:nvPr/>
        </p:nvSpPr>
        <p:spPr>
          <a:xfrm>
            <a:off x="9219208" y="638021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10</a:t>
            </a:fld>
            <a:endParaRPr lang="en-US" dirty="0">
              <a:solidFill>
                <a:schemeClr val="tx1"/>
              </a:solidFill>
            </a:endParaRPr>
          </a:p>
        </p:txBody>
      </p:sp>
      <p:pic>
        <p:nvPicPr>
          <p:cNvPr id="8" name="Picture 7" descr="Chart, bubble chart&#10;&#10;Description automatically generated">
            <a:extLst>
              <a:ext uri="{FF2B5EF4-FFF2-40B4-BE49-F238E27FC236}">
                <a16:creationId xmlns:a16="http://schemas.microsoft.com/office/drawing/2014/main" id="{87936FFE-6899-D325-BCCA-A2EF30123251}"/>
              </a:ext>
            </a:extLst>
          </p:cNvPr>
          <p:cNvPicPr>
            <a:picLocks/>
          </p:cNvPicPr>
          <p:nvPr/>
        </p:nvPicPr>
        <p:blipFill>
          <a:blip r:embed="rId8"/>
          <a:stretch>
            <a:fillRect/>
          </a:stretch>
        </p:blipFill>
        <p:spPr>
          <a:xfrm>
            <a:off x="109028" y="1131113"/>
            <a:ext cx="1271016" cy="1271016"/>
          </a:xfrm>
          <a:prstGeom prst="rect">
            <a:avLst/>
          </a:prstGeom>
        </p:spPr>
      </p:pic>
    </p:spTree>
    <p:extLst>
      <p:ext uri="{BB962C8B-B14F-4D97-AF65-F5344CB8AC3E}">
        <p14:creationId xmlns:p14="http://schemas.microsoft.com/office/powerpoint/2010/main" val="158108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pPr/>
              <a:t>11</a:t>
            </a:fld>
            <a:endParaRPr lang="en-US"/>
          </a:p>
        </p:txBody>
      </p:sp>
      <p:sp>
        <p:nvSpPr>
          <p:cNvPr id="2" name="Title 1">
            <a:extLst>
              <a:ext uri="{FF2B5EF4-FFF2-40B4-BE49-F238E27FC236}">
                <a16:creationId xmlns:a16="http://schemas.microsoft.com/office/drawing/2014/main" id="{D00DA61F-6B0F-AC0F-710F-BFA396FFA333}"/>
              </a:ext>
            </a:extLst>
          </p:cNvPr>
          <p:cNvSpPr txBox="1">
            <a:spLocks/>
          </p:cNvSpPr>
          <p:nvPr/>
        </p:nvSpPr>
        <p:spPr>
          <a:xfrm>
            <a:off x="0" y="0"/>
            <a:ext cx="7209081" cy="55099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i="0" kern="1200">
                <a:solidFill>
                  <a:schemeClr val="tx1"/>
                </a:solidFill>
                <a:latin typeface="Arial Black" panose="020B0604020202020204" pitchFamily="34" charset="0"/>
                <a:ea typeface="+mj-ea"/>
                <a:cs typeface="Arial Black" panose="020B0604020202020204" pitchFamily="34" charset="0"/>
              </a:defRPr>
            </a:lvl1pPr>
          </a:lstStyle>
          <a:p>
            <a:r>
              <a:rPr lang="en-US" sz="3200" dirty="0">
                <a:latin typeface="Times New Roman" panose="02020603050405020304" pitchFamily="18" charset="0"/>
                <a:cs typeface="Times New Roman" panose="02020603050405020304" pitchFamily="18" charset="0"/>
              </a:rPr>
              <a:t>Experiments- Quantitative Results</a:t>
            </a:r>
          </a:p>
        </p:txBody>
      </p:sp>
      <p:sp>
        <p:nvSpPr>
          <p:cNvPr id="3" name="Title 2">
            <a:extLst>
              <a:ext uri="{FF2B5EF4-FFF2-40B4-BE49-F238E27FC236}">
                <a16:creationId xmlns:a16="http://schemas.microsoft.com/office/drawing/2014/main" id="{FF715140-AC55-384A-61E1-83D645E02AAE}"/>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Experiments: Quantitative results, curvature</a:t>
            </a:r>
          </a:p>
        </p:txBody>
      </p:sp>
      <p:pic>
        <p:nvPicPr>
          <p:cNvPr id="6" name="Picture 5">
            <a:extLst>
              <a:ext uri="{FF2B5EF4-FFF2-40B4-BE49-F238E27FC236}">
                <a16:creationId xmlns:a16="http://schemas.microsoft.com/office/drawing/2014/main" id="{4254F0B9-77EE-6892-E73C-41F1047A9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4610" y="1070048"/>
            <a:ext cx="5225143" cy="895047"/>
          </a:xfrm>
          <a:prstGeom prst="rect">
            <a:avLst/>
          </a:prstGeom>
          <a:ln>
            <a:solidFill>
              <a:srgbClr val="FFCC00"/>
            </a:solid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CC824E-17A8-8BB8-B754-9FC00165A28D}"/>
                  </a:ext>
                </a:extLst>
              </p:cNvPr>
              <p:cNvSpPr txBox="1"/>
              <p:nvPr/>
            </p:nvSpPr>
            <p:spPr>
              <a:xfrm>
                <a:off x="2295391" y="1053719"/>
                <a:ext cx="4564553"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𝑟</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𝑐</m:t>
                          </m:r>
                        </m:sub>
                      </m:sSub>
                    </m:oMath>
                  </m:oMathPara>
                </a14:m>
                <a:endParaRPr lang="en-US" sz="3200" dirty="0"/>
              </a:p>
            </p:txBody>
          </p:sp>
        </mc:Choice>
        <mc:Fallback xmlns="">
          <p:sp>
            <p:nvSpPr>
              <p:cNvPr id="5" name="TextBox 4">
                <a:extLst>
                  <a:ext uri="{FF2B5EF4-FFF2-40B4-BE49-F238E27FC236}">
                    <a16:creationId xmlns:a16="http://schemas.microsoft.com/office/drawing/2014/main" id="{05CC824E-17A8-8BB8-B754-9FC00165A28D}"/>
                  </a:ext>
                </a:extLst>
              </p:cNvPr>
              <p:cNvSpPr txBox="1">
                <a:spLocks noRot="1" noChangeAspect="1" noMove="1" noResize="1" noEditPoints="1" noAdjustHandles="1" noChangeArrowheads="1" noChangeShapeType="1" noTextEdit="1"/>
              </p:cNvSpPr>
              <p:nvPr/>
            </p:nvSpPr>
            <p:spPr>
              <a:xfrm>
                <a:off x="2295391" y="1053719"/>
                <a:ext cx="4564553" cy="530402"/>
              </a:xfrm>
              <a:prstGeom prst="rect">
                <a:avLst/>
              </a:prstGeom>
              <a:blipFill>
                <a:blip r:embed="rId4"/>
                <a:stretch>
                  <a:fillRect b="-23810"/>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0BF927B7-1DE4-6985-FC16-0DDC44E76A98}"/>
              </a:ext>
            </a:extLst>
          </p:cNvPr>
          <p:cNvPicPr>
            <a:picLocks noChangeAspect="1"/>
          </p:cNvPicPr>
          <p:nvPr/>
        </p:nvPicPr>
        <p:blipFill rotWithShape="1">
          <a:blip r:embed="rId5">
            <a:extLst>
              <a:ext uri="{28A0092B-C50C-407E-A947-70E740481C1C}">
                <a14:useLocalDpi xmlns:a14="http://schemas.microsoft.com/office/drawing/2010/main" val="0"/>
              </a:ext>
            </a:extLst>
          </a:blip>
          <a:srcRect t="5607"/>
          <a:stretch/>
        </p:blipFill>
        <p:spPr>
          <a:xfrm>
            <a:off x="5738517" y="2579919"/>
            <a:ext cx="6760025" cy="3988095"/>
          </a:xfrm>
          <a:prstGeom prst="rect">
            <a:avLst/>
          </a:prstGeom>
        </p:spPr>
      </p:pic>
      <p:grpSp>
        <p:nvGrpSpPr>
          <p:cNvPr id="15" name="Group 14">
            <a:extLst>
              <a:ext uri="{FF2B5EF4-FFF2-40B4-BE49-F238E27FC236}">
                <a16:creationId xmlns:a16="http://schemas.microsoft.com/office/drawing/2014/main" id="{3C9B6096-44B9-AEBC-D3EE-EA49836BF498}"/>
              </a:ext>
            </a:extLst>
          </p:cNvPr>
          <p:cNvGrpSpPr/>
          <p:nvPr/>
        </p:nvGrpSpPr>
        <p:grpSpPr>
          <a:xfrm>
            <a:off x="-259829" y="2506335"/>
            <a:ext cx="6760026" cy="4078008"/>
            <a:chOff x="-259829" y="2277729"/>
            <a:chExt cx="6760026" cy="4078008"/>
          </a:xfrm>
        </p:grpSpPr>
        <p:grpSp>
          <p:nvGrpSpPr>
            <p:cNvPr id="14" name="Group 13">
              <a:extLst>
                <a:ext uri="{FF2B5EF4-FFF2-40B4-BE49-F238E27FC236}">
                  <a16:creationId xmlns:a16="http://schemas.microsoft.com/office/drawing/2014/main" id="{DB0ED17B-5E9E-D34F-AD1A-E7ABAEFE6045}"/>
                </a:ext>
              </a:extLst>
            </p:cNvPr>
            <p:cNvGrpSpPr/>
            <p:nvPr/>
          </p:nvGrpSpPr>
          <p:grpSpPr>
            <a:xfrm>
              <a:off x="-259829" y="2351312"/>
              <a:ext cx="6760026" cy="4004425"/>
              <a:chOff x="-259829" y="2351312"/>
              <a:chExt cx="6760026" cy="4004425"/>
            </a:xfrm>
          </p:grpSpPr>
          <p:pic>
            <p:nvPicPr>
              <p:cNvPr id="16" name="Picture 15">
                <a:extLst>
                  <a:ext uri="{FF2B5EF4-FFF2-40B4-BE49-F238E27FC236}">
                    <a16:creationId xmlns:a16="http://schemas.microsoft.com/office/drawing/2014/main" id="{923941FB-F1AC-C7D0-961A-0E0FE416273A}"/>
                  </a:ext>
                </a:extLst>
              </p:cNvPr>
              <p:cNvPicPr>
                <a:picLocks noChangeAspect="1"/>
              </p:cNvPicPr>
              <p:nvPr/>
            </p:nvPicPr>
            <p:blipFill rotWithShape="1">
              <a:blip r:embed="rId6">
                <a:extLst>
                  <a:ext uri="{28A0092B-C50C-407E-A947-70E740481C1C}">
                    <a14:useLocalDpi xmlns:a14="http://schemas.microsoft.com/office/drawing/2010/main" val="0"/>
                  </a:ext>
                </a:extLst>
              </a:blip>
              <a:srcRect t="5221"/>
              <a:stretch/>
            </p:blipFill>
            <p:spPr>
              <a:xfrm>
                <a:off x="-259829" y="2351312"/>
                <a:ext cx="6760026" cy="4004425"/>
              </a:xfrm>
              <a:prstGeom prst="rect">
                <a:avLst/>
              </a:prstGeom>
            </p:spPr>
          </p:pic>
          <p:sp>
            <p:nvSpPr>
              <p:cNvPr id="9" name="Rectangle 8">
                <a:extLst>
                  <a:ext uri="{FF2B5EF4-FFF2-40B4-BE49-F238E27FC236}">
                    <a16:creationId xmlns:a16="http://schemas.microsoft.com/office/drawing/2014/main" id="{E01DADC8-D6D2-188F-4C7D-A2D1E9EE21CE}"/>
                  </a:ext>
                </a:extLst>
              </p:cNvPr>
              <p:cNvSpPr/>
              <p:nvPr/>
            </p:nvSpPr>
            <p:spPr>
              <a:xfrm>
                <a:off x="3785014" y="2351314"/>
                <a:ext cx="874298" cy="2775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011F7953-DE1F-F0E6-70B9-CEA0D19976CB}"/>
                </a:ext>
              </a:extLst>
            </p:cNvPr>
            <p:cNvPicPr>
              <a:picLocks noChangeAspect="1"/>
            </p:cNvPicPr>
            <p:nvPr/>
          </p:nvPicPr>
          <p:blipFill rotWithShape="1">
            <a:blip r:embed="rId7">
              <a:extLst>
                <a:ext uri="{28A0092B-C50C-407E-A947-70E740481C1C}">
                  <a14:useLocalDpi xmlns:a14="http://schemas.microsoft.com/office/drawing/2010/main" val="0"/>
                </a:ext>
              </a:extLst>
            </a:blip>
            <a:srcRect l="55733" t="2821" r="29252" b="87271"/>
            <a:stretch/>
          </p:blipFill>
          <p:spPr>
            <a:xfrm>
              <a:off x="3728582" y="2277729"/>
              <a:ext cx="930730" cy="383829"/>
            </a:xfrm>
            <a:prstGeom prst="rect">
              <a:avLst/>
            </a:prstGeom>
          </p:spPr>
        </p:pic>
      </p:grpSp>
      <p:sp>
        <p:nvSpPr>
          <p:cNvPr id="17" name="TextBox 16">
            <a:extLst>
              <a:ext uri="{FF2B5EF4-FFF2-40B4-BE49-F238E27FC236}">
                <a16:creationId xmlns:a16="http://schemas.microsoft.com/office/drawing/2014/main" id="{E6050247-0816-EFD6-3120-4DAFAC7F144E}"/>
              </a:ext>
            </a:extLst>
          </p:cNvPr>
          <p:cNvSpPr txBox="1"/>
          <p:nvPr/>
        </p:nvSpPr>
        <p:spPr>
          <a:xfrm>
            <a:off x="2225594" y="2055119"/>
            <a:ext cx="2352073" cy="400110"/>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Training  Analysis</a:t>
            </a:r>
          </a:p>
        </p:txBody>
      </p:sp>
      <p:sp>
        <p:nvSpPr>
          <p:cNvPr id="19" name="TextBox 18">
            <a:extLst>
              <a:ext uri="{FF2B5EF4-FFF2-40B4-BE49-F238E27FC236}">
                <a16:creationId xmlns:a16="http://schemas.microsoft.com/office/drawing/2014/main" id="{4D78ACC9-0403-B5C7-62BE-1A0D817213D4}"/>
              </a:ext>
            </a:extLst>
          </p:cNvPr>
          <p:cNvSpPr txBox="1"/>
          <p:nvPr/>
        </p:nvSpPr>
        <p:spPr>
          <a:xfrm>
            <a:off x="7857853" y="2055119"/>
            <a:ext cx="2799805" cy="400110"/>
          </a:xfrm>
          <a:prstGeom prst="rect">
            <a:avLst/>
          </a:prstGeom>
          <a:noFill/>
        </p:spPr>
        <p:txBody>
          <a:bodyPr wrap="none" rtlCol="0">
            <a:spAutoFit/>
          </a:bodyPr>
          <a:lstStyle/>
          <a:p>
            <a:r>
              <a:rPr lang="en-US" sz="2000" dirty="0">
                <a:solidFill>
                  <a:schemeClr val="accent5">
                    <a:lumMod val="75000"/>
                  </a:schemeClr>
                </a:solidFill>
                <a:latin typeface="Times New Roman" panose="02020603050405020304" pitchFamily="18" charset="0"/>
                <a:cs typeface="Times New Roman" panose="02020603050405020304" pitchFamily="18" charset="0"/>
              </a:rPr>
              <a:t>Validation / Test Analysis</a:t>
            </a:r>
          </a:p>
        </p:txBody>
      </p:sp>
      <p:sp>
        <p:nvSpPr>
          <p:cNvPr id="7" name="Slide Number Placeholder 3">
            <a:extLst>
              <a:ext uri="{FF2B5EF4-FFF2-40B4-BE49-F238E27FC236}">
                <a16:creationId xmlns:a16="http://schemas.microsoft.com/office/drawing/2014/main" id="{F048AD5F-FAAA-ABA3-5B4E-3C12092F74BF}"/>
              </a:ext>
            </a:extLst>
          </p:cNvPr>
          <p:cNvSpPr txBox="1">
            <a:spLocks/>
          </p:cNvSpPr>
          <p:nvPr/>
        </p:nvSpPr>
        <p:spPr>
          <a:xfrm>
            <a:off x="9219208" y="638021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11</a:t>
            </a:fld>
            <a:endParaRPr lang="en-US" dirty="0">
              <a:solidFill>
                <a:schemeClr val="tx1"/>
              </a:solidFill>
            </a:endParaRPr>
          </a:p>
        </p:txBody>
      </p:sp>
    </p:spTree>
    <p:extLst>
      <p:ext uri="{BB962C8B-B14F-4D97-AF65-F5344CB8AC3E}">
        <p14:creationId xmlns:p14="http://schemas.microsoft.com/office/powerpoint/2010/main" val="210306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12</a:t>
            </a:fld>
            <a:endParaRPr lang="en-US" dirty="0">
              <a:solidFill>
                <a:schemeClr val="tx1"/>
              </a:solidFill>
            </a:endParaRPr>
          </a:p>
        </p:txBody>
      </p:sp>
      <p:pic>
        <p:nvPicPr>
          <p:cNvPr id="5" name="Picture 4">
            <a:extLst>
              <a:ext uri="{FF2B5EF4-FFF2-40B4-BE49-F238E27FC236}">
                <a16:creationId xmlns:a16="http://schemas.microsoft.com/office/drawing/2014/main" id="{4019EA72-38F3-E253-6366-E26B26025D41}"/>
              </a:ext>
            </a:extLst>
          </p:cNvPr>
          <p:cNvPicPr>
            <a:picLocks noChangeAspect="1"/>
          </p:cNvPicPr>
          <p:nvPr/>
        </p:nvPicPr>
        <p:blipFill rotWithShape="1">
          <a:blip r:embed="rId3"/>
          <a:srcRect r="49840" b="7137"/>
          <a:stretch/>
        </p:blipFill>
        <p:spPr>
          <a:xfrm>
            <a:off x="1817914" y="2062071"/>
            <a:ext cx="4065596" cy="4573531"/>
          </a:xfrm>
          <a:prstGeom prst="rect">
            <a:avLst/>
          </a:prstGeom>
        </p:spPr>
      </p:pic>
      <p:sp>
        <p:nvSpPr>
          <p:cNvPr id="3" name="Title 2">
            <a:extLst>
              <a:ext uri="{FF2B5EF4-FFF2-40B4-BE49-F238E27FC236}">
                <a16:creationId xmlns:a16="http://schemas.microsoft.com/office/drawing/2014/main" id="{EFE887D3-9537-73CE-720E-A62B6509E74A}"/>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Evaluation</a:t>
            </a:r>
            <a:r>
              <a:rPr lang="en-US" sz="3800">
                <a:latin typeface="Times New Roman" panose="02020603050405020304" pitchFamily="18" charset="0"/>
                <a:cs typeface="Times New Roman" panose="02020603050405020304" pitchFamily="18" charset="0"/>
              </a:rPr>
              <a:t>: Resimulation</a:t>
            </a:r>
            <a:endParaRPr lang="en-US" sz="3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8F0FB1-CB2F-D333-B3BF-92FFFB698020}"/>
                  </a:ext>
                </a:extLst>
              </p:cNvPr>
              <p:cNvSpPr txBox="1"/>
              <p:nvPr/>
            </p:nvSpPr>
            <p:spPr>
              <a:xfrm>
                <a:off x="2323711" y="1145242"/>
                <a:ext cx="4564553"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𝑟</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𝑐</m:t>
                          </m:r>
                        </m:sub>
                      </m:sSub>
                    </m:oMath>
                  </m:oMathPara>
                </a14:m>
                <a:endParaRPr lang="en-US" sz="3200" dirty="0"/>
              </a:p>
            </p:txBody>
          </p:sp>
        </mc:Choice>
        <mc:Fallback xmlns="">
          <p:sp>
            <p:nvSpPr>
              <p:cNvPr id="8" name="TextBox 7">
                <a:extLst>
                  <a:ext uri="{FF2B5EF4-FFF2-40B4-BE49-F238E27FC236}">
                    <a16:creationId xmlns:a16="http://schemas.microsoft.com/office/drawing/2014/main" id="{848F0FB1-CB2F-D333-B3BF-92FFFB698020}"/>
                  </a:ext>
                </a:extLst>
              </p:cNvPr>
              <p:cNvSpPr txBox="1">
                <a:spLocks noRot="1" noChangeAspect="1" noMove="1" noResize="1" noEditPoints="1" noAdjustHandles="1" noChangeArrowheads="1" noChangeShapeType="1" noTextEdit="1"/>
              </p:cNvSpPr>
              <p:nvPr/>
            </p:nvSpPr>
            <p:spPr>
              <a:xfrm>
                <a:off x="2323711" y="1145242"/>
                <a:ext cx="4564553" cy="530402"/>
              </a:xfrm>
              <a:prstGeom prst="rect">
                <a:avLst/>
              </a:prstGeom>
              <a:blipFill>
                <a:blip r:embed="rId4"/>
                <a:stretch>
                  <a:fillRect b="-2619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0FDFDC7-237B-9C34-159C-562F90CF82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4610" y="1077796"/>
            <a:ext cx="5225143" cy="895047"/>
          </a:xfrm>
          <a:prstGeom prst="rect">
            <a:avLst/>
          </a:prstGeom>
          <a:ln>
            <a:solidFill>
              <a:srgbClr val="FFCC00"/>
            </a:solidFill>
          </a:ln>
        </p:spPr>
      </p:pic>
      <p:sp>
        <p:nvSpPr>
          <p:cNvPr id="11" name="TextBox 10">
            <a:extLst>
              <a:ext uri="{FF2B5EF4-FFF2-40B4-BE49-F238E27FC236}">
                <a16:creationId xmlns:a16="http://schemas.microsoft.com/office/drawing/2014/main" id="{1AC01822-7514-28D8-B89E-7302AF9F9ECA}"/>
              </a:ext>
            </a:extLst>
          </p:cNvPr>
          <p:cNvSpPr txBox="1"/>
          <p:nvPr/>
        </p:nvSpPr>
        <p:spPr>
          <a:xfrm>
            <a:off x="3274639" y="6494969"/>
            <a:ext cx="1889235" cy="400110"/>
          </a:xfrm>
          <a:prstGeom prst="rect">
            <a:avLst/>
          </a:prstGeom>
          <a:noFill/>
        </p:spPr>
        <p:txBody>
          <a:bodyPr wrap="non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Training Dataset</a:t>
            </a:r>
          </a:p>
        </p:txBody>
      </p:sp>
      <p:pic>
        <p:nvPicPr>
          <p:cNvPr id="2" name="Picture 1">
            <a:extLst>
              <a:ext uri="{FF2B5EF4-FFF2-40B4-BE49-F238E27FC236}">
                <a16:creationId xmlns:a16="http://schemas.microsoft.com/office/drawing/2014/main" id="{E0474C5F-CE3D-2F3D-064D-D5B05E046E93}"/>
              </a:ext>
            </a:extLst>
          </p:cNvPr>
          <p:cNvPicPr>
            <a:picLocks noChangeAspect="1"/>
          </p:cNvPicPr>
          <p:nvPr/>
        </p:nvPicPr>
        <p:blipFill rotWithShape="1">
          <a:blip r:embed="rId3"/>
          <a:srcRect l="49408" r="432" b="7137"/>
          <a:stretch/>
        </p:blipFill>
        <p:spPr>
          <a:xfrm>
            <a:off x="5761973" y="2049544"/>
            <a:ext cx="4065595" cy="4573531"/>
          </a:xfrm>
          <a:prstGeom prst="rect">
            <a:avLst/>
          </a:prstGeom>
        </p:spPr>
      </p:pic>
      <p:sp>
        <p:nvSpPr>
          <p:cNvPr id="12" name="TextBox 11">
            <a:extLst>
              <a:ext uri="{FF2B5EF4-FFF2-40B4-BE49-F238E27FC236}">
                <a16:creationId xmlns:a16="http://schemas.microsoft.com/office/drawing/2014/main" id="{86CC390A-BF6B-5891-2C8A-D7E61D09147B}"/>
              </a:ext>
            </a:extLst>
          </p:cNvPr>
          <p:cNvSpPr txBox="1"/>
          <p:nvPr/>
        </p:nvSpPr>
        <p:spPr>
          <a:xfrm>
            <a:off x="6888264" y="6485908"/>
            <a:ext cx="2068643" cy="400110"/>
          </a:xfrm>
          <a:prstGeom prst="rect">
            <a:avLst/>
          </a:prstGeom>
          <a:noFill/>
        </p:spPr>
        <p:txBody>
          <a:bodyPr wrap="none" rtlCol="0">
            <a:spAutoFit/>
          </a:bodyPr>
          <a:lstStyle/>
          <a:p>
            <a:r>
              <a:rPr lang="en-US" sz="2000" dirty="0">
                <a:solidFill>
                  <a:schemeClr val="accent5">
                    <a:lumMod val="75000"/>
                  </a:schemeClr>
                </a:solidFill>
                <a:latin typeface="Times New Roman" panose="02020603050405020304" pitchFamily="18" charset="0"/>
                <a:cs typeface="Times New Roman" panose="02020603050405020304" pitchFamily="18" charset="0"/>
              </a:rPr>
              <a:t>Validation Dataset</a:t>
            </a:r>
          </a:p>
        </p:txBody>
      </p:sp>
    </p:spTree>
    <p:extLst>
      <p:ext uri="{BB962C8B-B14F-4D97-AF65-F5344CB8AC3E}">
        <p14:creationId xmlns:p14="http://schemas.microsoft.com/office/powerpoint/2010/main" val="419029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z="1300" smtClean="0">
                <a:solidFill>
                  <a:schemeClr val="tx1"/>
                </a:solidFill>
              </a:rPr>
              <a:pPr/>
              <a:t>13</a:t>
            </a:fld>
            <a:endParaRPr lang="en-US" sz="1300" dirty="0">
              <a:solidFill>
                <a:schemeClr val="tx1"/>
              </a:solidFill>
            </a:endParaRPr>
          </a:p>
        </p:txBody>
      </p:sp>
      <p:pic>
        <p:nvPicPr>
          <p:cNvPr id="5" name="Picture 4">
            <a:extLst>
              <a:ext uri="{FF2B5EF4-FFF2-40B4-BE49-F238E27FC236}">
                <a16:creationId xmlns:a16="http://schemas.microsoft.com/office/drawing/2014/main" id="{6CEF774B-2322-1084-C3C1-7421E26BE057}"/>
              </a:ext>
            </a:extLst>
          </p:cNvPr>
          <p:cNvPicPr>
            <a:picLocks noChangeAspect="1"/>
          </p:cNvPicPr>
          <p:nvPr/>
        </p:nvPicPr>
        <p:blipFill rotWithShape="1">
          <a:blip r:embed="rId3"/>
          <a:srcRect l="33185" t="56678" r="31311" b="21015"/>
          <a:stretch/>
        </p:blipFill>
        <p:spPr>
          <a:xfrm>
            <a:off x="6360956" y="1690921"/>
            <a:ext cx="2657322" cy="1761218"/>
          </a:xfrm>
          <a:prstGeom prst="rect">
            <a:avLst/>
          </a:prstGeom>
          <a:ln>
            <a:solidFill>
              <a:schemeClr val="bg1"/>
            </a:solidFill>
          </a:ln>
        </p:spPr>
      </p:pic>
      <p:pic>
        <p:nvPicPr>
          <p:cNvPr id="6" name="Picture 5">
            <a:extLst>
              <a:ext uri="{FF2B5EF4-FFF2-40B4-BE49-F238E27FC236}">
                <a16:creationId xmlns:a16="http://schemas.microsoft.com/office/drawing/2014/main" id="{948B6023-1FEF-F1D7-A048-089ECD364EFD}"/>
              </a:ext>
            </a:extLst>
          </p:cNvPr>
          <p:cNvPicPr>
            <a:picLocks noChangeAspect="1"/>
          </p:cNvPicPr>
          <p:nvPr/>
        </p:nvPicPr>
        <p:blipFill rotWithShape="1">
          <a:blip r:embed="rId4"/>
          <a:srcRect l="34609" t="3225" r="30500" b="74467"/>
          <a:stretch/>
        </p:blipFill>
        <p:spPr>
          <a:xfrm>
            <a:off x="2804926" y="1690922"/>
            <a:ext cx="2611441" cy="1761218"/>
          </a:xfrm>
          <a:prstGeom prst="rect">
            <a:avLst/>
          </a:prstGeom>
          <a:ln>
            <a:solidFill>
              <a:schemeClr val="bg1"/>
            </a:solidFill>
          </a:ln>
        </p:spPr>
      </p:pic>
      <p:cxnSp>
        <p:nvCxnSpPr>
          <p:cNvPr id="8" name="Straight Arrow Connector 7">
            <a:extLst>
              <a:ext uri="{FF2B5EF4-FFF2-40B4-BE49-F238E27FC236}">
                <a16:creationId xmlns:a16="http://schemas.microsoft.com/office/drawing/2014/main" id="{DFE00C0D-949C-EE30-0E4F-BBD3DB38FAF7}"/>
              </a:ext>
            </a:extLst>
          </p:cNvPr>
          <p:cNvCxnSpPr>
            <a:cxnSpLocks/>
            <a:stCxn id="6" idx="3"/>
            <a:endCxn id="5" idx="1"/>
          </p:cNvCxnSpPr>
          <p:nvPr/>
        </p:nvCxnSpPr>
        <p:spPr>
          <a:xfrm flipV="1">
            <a:off x="5416367" y="2571530"/>
            <a:ext cx="944589"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3">
            <a:extLst>
              <a:ext uri="{FF2B5EF4-FFF2-40B4-BE49-F238E27FC236}">
                <a16:creationId xmlns:a16="http://schemas.microsoft.com/office/drawing/2014/main" id="{11F58F07-B45C-7818-83C1-2140FA190F60}"/>
              </a:ext>
            </a:extLst>
          </p:cNvPr>
          <p:cNvPicPr>
            <a:picLocks/>
          </p:cNvPicPr>
          <p:nvPr/>
        </p:nvPicPr>
        <p:blipFill rotWithShape="1">
          <a:blip r:embed="rId5"/>
          <a:srcRect l="6289" t="3066"/>
          <a:stretch/>
        </p:blipFill>
        <p:spPr>
          <a:xfrm>
            <a:off x="6504881" y="4020855"/>
            <a:ext cx="2144584" cy="2237123"/>
          </a:xfrm>
          <a:prstGeom prst="rect">
            <a:avLst/>
          </a:prstGeom>
        </p:spPr>
      </p:pic>
      <p:cxnSp>
        <p:nvCxnSpPr>
          <p:cNvPr id="23" name="Straight Arrow Connector 22">
            <a:extLst>
              <a:ext uri="{FF2B5EF4-FFF2-40B4-BE49-F238E27FC236}">
                <a16:creationId xmlns:a16="http://schemas.microsoft.com/office/drawing/2014/main" id="{B978AF9C-5FC6-71FE-FF00-45245208454B}"/>
              </a:ext>
            </a:extLst>
          </p:cNvPr>
          <p:cNvCxnSpPr>
            <a:cxnSpLocks/>
          </p:cNvCxnSpPr>
          <p:nvPr/>
        </p:nvCxnSpPr>
        <p:spPr>
          <a:xfrm flipV="1">
            <a:off x="5222271" y="5318976"/>
            <a:ext cx="1024382" cy="1"/>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F5A3DDD-7DFC-8EAB-F739-27A21F40EC08}"/>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Conclusion</a:t>
            </a:r>
          </a:p>
        </p:txBody>
      </p:sp>
      <p:grpSp>
        <p:nvGrpSpPr>
          <p:cNvPr id="9" name="Group 8">
            <a:extLst>
              <a:ext uri="{FF2B5EF4-FFF2-40B4-BE49-F238E27FC236}">
                <a16:creationId xmlns:a16="http://schemas.microsoft.com/office/drawing/2014/main" id="{DD01E5C4-F8EC-4E7F-36E2-FF7CD5767722}"/>
              </a:ext>
            </a:extLst>
          </p:cNvPr>
          <p:cNvGrpSpPr/>
          <p:nvPr/>
        </p:nvGrpSpPr>
        <p:grpSpPr>
          <a:xfrm>
            <a:off x="3060703" y="4175230"/>
            <a:ext cx="2144584" cy="1761211"/>
            <a:chOff x="3060703" y="4175230"/>
            <a:chExt cx="2144584" cy="1761211"/>
          </a:xfrm>
        </p:grpSpPr>
        <p:grpSp>
          <p:nvGrpSpPr>
            <p:cNvPr id="12" name="Group 11">
              <a:extLst>
                <a:ext uri="{FF2B5EF4-FFF2-40B4-BE49-F238E27FC236}">
                  <a16:creationId xmlns:a16="http://schemas.microsoft.com/office/drawing/2014/main" id="{1128053F-D304-9FC3-2B4E-D158329BAB7D}"/>
                </a:ext>
              </a:extLst>
            </p:cNvPr>
            <p:cNvGrpSpPr/>
            <p:nvPr/>
          </p:nvGrpSpPr>
          <p:grpSpPr>
            <a:xfrm>
              <a:off x="3060703" y="4175230"/>
              <a:ext cx="2144584" cy="1761211"/>
              <a:chOff x="5459408" y="5404344"/>
              <a:chExt cx="1514332" cy="1187801"/>
            </a:xfrm>
          </p:grpSpPr>
          <p:sp>
            <p:nvSpPr>
              <p:cNvPr id="13" name="Cube 12">
                <a:extLst>
                  <a:ext uri="{FF2B5EF4-FFF2-40B4-BE49-F238E27FC236}">
                    <a16:creationId xmlns:a16="http://schemas.microsoft.com/office/drawing/2014/main" id="{502C0F73-BEAF-531F-D8B5-EC7A036A73D8}"/>
                  </a:ext>
                </a:extLst>
              </p:cNvPr>
              <p:cNvSpPr/>
              <p:nvPr/>
            </p:nvSpPr>
            <p:spPr>
              <a:xfrm>
                <a:off x="5459408" y="5808630"/>
                <a:ext cx="1514332" cy="783515"/>
              </a:xfrm>
              <a:prstGeom prst="cube">
                <a:avLst>
                  <a:gd name="adj" fmla="val 62266"/>
                </a:avLst>
              </a:prstGeom>
              <a:solidFill>
                <a:srgbClr val="B5C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Can 13">
                <a:extLst>
                  <a:ext uri="{FF2B5EF4-FFF2-40B4-BE49-F238E27FC236}">
                    <a16:creationId xmlns:a16="http://schemas.microsoft.com/office/drawing/2014/main" id="{4821FC72-41FA-0412-434F-7580C8480041}"/>
                  </a:ext>
                </a:extLst>
              </p:cNvPr>
              <p:cNvSpPr/>
              <p:nvPr/>
            </p:nvSpPr>
            <p:spPr>
              <a:xfrm>
                <a:off x="6559726" y="5404344"/>
                <a:ext cx="157311" cy="546548"/>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15" name="Can 14">
                <a:extLst>
                  <a:ext uri="{FF2B5EF4-FFF2-40B4-BE49-F238E27FC236}">
                    <a16:creationId xmlns:a16="http://schemas.microsoft.com/office/drawing/2014/main" id="{64ADD0B3-FEB1-474D-9ADE-4423BDE08BF2}"/>
                  </a:ext>
                </a:extLst>
              </p:cNvPr>
              <p:cNvSpPr/>
              <p:nvPr/>
            </p:nvSpPr>
            <p:spPr>
              <a:xfrm>
                <a:off x="5988426" y="5423780"/>
                <a:ext cx="56675"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00FE"/>
                    </a:solidFill>
                  </a:ln>
                  <a:solidFill>
                    <a:srgbClr val="0000FE"/>
                  </a:solidFill>
                </a:endParaRPr>
              </a:p>
            </p:txBody>
          </p:sp>
          <p:sp>
            <p:nvSpPr>
              <p:cNvPr id="16" name="Can 15">
                <a:extLst>
                  <a:ext uri="{FF2B5EF4-FFF2-40B4-BE49-F238E27FC236}">
                    <a16:creationId xmlns:a16="http://schemas.microsoft.com/office/drawing/2014/main" id="{6D29B938-D5DB-DF93-4CF6-1792C8400458}"/>
                  </a:ext>
                </a:extLst>
              </p:cNvPr>
              <p:cNvSpPr/>
              <p:nvPr/>
            </p:nvSpPr>
            <p:spPr>
              <a:xfrm>
                <a:off x="5789815" y="5550147"/>
                <a:ext cx="202067" cy="516964"/>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endParaRPr>
              </a:p>
            </p:txBody>
          </p:sp>
          <p:sp>
            <p:nvSpPr>
              <p:cNvPr id="17" name="Can 16">
                <a:extLst>
                  <a:ext uri="{FF2B5EF4-FFF2-40B4-BE49-F238E27FC236}">
                    <a16:creationId xmlns:a16="http://schemas.microsoft.com/office/drawing/2014/main" id="{ADDD2846-2031-4C96-336C-A82CFBB6FBDB}"/>
                  </a:ext>
                </a:extLst>
              </p:cNvPr>
              <p:cNvSpPr/>
              <p:nvPr/>
            </p:nvSpPr>
            <p:spPr>
              <a:xfrm>
                <a:off x="6427852" y="5520563"/>
                <a:ext cx="157310" cy="546548"/>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endParaRPr>
              </a:p>
            </p:txBody>
          </p:sp>
          <p:sp>
            <p:nvSpPr>
              <p:cNvPr id="18" name="Can 17">
                <a:extLst>
                  <a:ext uri="{FF2B5EF4-FFF2-40B4-BE49-F238E27FC236}">
                    <a16:creationId xmlns:a16="http://schemas.microsoft.com/office/drawing/2014/main" id="{D352B266-0244-999C-BC6D-F180E3BFEB08}"/>
                  </a:ext>
                </a:extLst>
              </p:cNvPr>
              <p:cNvSpPr/>
              <p:nvPr/>
            </p:nvSpPr>
            <p:spPr>
              <a:xfrm>
                <a:off x="6150250" y="5423780"/>
                <a:ext cx="224383" cy="516964"/>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19" name="Can 18">
                <a:extLst>
                  <a:ext uri="{FF2B5EF4-FFF2-40B4-BE49-F238E27FC236}">
                    <a16:creationId xmlns:a16="http://schemas.microsoft.com/office/drawing/2014/main" id="{4B2D880D-E4F4-6AE7-7047-FE554B70782C}"/>
                  </a:ext>
                </a:extLst>
              </p:cNvPr>
              <p:cNvSpPr/>
              <p:nvPr/>
            </p:nvSpPr>
            <p:spPr>
              <a:xfrm>
                <a:off x="5797506" y="5663077"/>
                <a:ext cx="56675"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21" name="Can 20">
                <a:extLst>
                  <a:ext uri="{FF2B5EF4-FFF2-40B4-BE49-F238E27FC236}">
                    <a16:creationId xmlns:a16="http://schemas.microsoft.com/office/drawing/2014/main" id="{6D276ED0-1C0E-173D-BAF1-3A4904AF231C}"/>
                  </a:ext>
                </a:extLst>
              </p:cNvPr>
              <p:cNvSpPr/>
              <p:nvPr/>
            </p:nvSpPr>
            <p:spPr>
              <a:xfrm flipH="1">
                <a:off x="6310824" y="564505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00FE"/>
                    </a:solidFill>
                  </a:ln>
                  <a:solidFill>
                    <a:srgbClr val="0000FE"/>
                  </a:solidFill>
                </a:endParaRPr>
              </a:p>
            </p:txBody>
          </p:sp>
          <p:sp>
            <p:nvSpPr>
              <p:cNvPr id="20" name="Can 19">
                <a:extLst>
                  <a:ext uri="{FF2B5EF4-FFF2-40B4-BE49-F238E27FC236}">
                    <a16:creationId xmlns:a16="http://schemas.microsoft.com/office/drawing/2014/main" id="{11F8F78E-A7A4-41D1-5E99-F87038E25465}"/>
                  </a:ext>
                </a:extLst>
              </p:cNvPr>
              <p:cNvSpPr/>
              <p:nvPr/>
            </p:nvSpPr>
            <p:spPr>
              <a:xfrm flipH="1">
                <a:off x="6046032" y="564505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grpSp>
        <p:sp>
          <p:nvSpPr>
            <p:cNvPr id="7" name="Can 6">
              <a:extLst>
                <a:ext uri="{FF2B5EF4-FFF2-40B4-BE49-F238E27FC236}">
                  <a16:creationId xmlns:a16="http://schemas.microsoft.com/office/drawing/2014/main" id="{1A965250-C4BB-33BD-5F61-66E89A6CCE40}"/>
                </a:ext>
              </a:extLst>
            </p:cNvPr>
            <p:cNvSpPr/>
            <p:nvPr/>
          </p:nvSpPr>
          <p:spPr>
            <a:xfrm flipH="1">
              <a:off x="4011217" y="4357971"/>
              <a:ext cx="162563" cy="823417"/>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grpSp>
    </p:spTree>
    <p:extLst>
      <p:ext uri="{BB962C8B-B14F-4D97-AF65-F5344CB8AC3E}">
        <p14:creationId xmlns:p14="http://schemas.microsoft.com/office/powerpoint/2010/main" val="14598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B92E4657-D173-37FA-58E0-C17EED162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123" y="1304201"/>
            <a:ext cx="8316359" cy="4148980"/>
          </a:xfrm>
          <a:prstGeom prst="rect">
            <a:avLst/>
          </a:prstGeom>
        </p:spPr>
      </p:pic>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14</a:t>
            </a:fld>
            <a:endParaRPr lang="en-US" dirty="0">
              <a:solidFill>
                <a:schemeClr val="tx1"/>
              </a:solidFill>
            </a:endParaRPr>
          </a:p>
        </p:txBody>
      </p:sp>
      <p:sp>
        <p:nvSpPr>
          <p:cNvPr id="8" name="Up Arrow Callout 7">
            <a:extLst>
              <a:ext uri="{FF2B5EF4-FFF2-40B4-BE49-F238E27FC236}">
                <a16:creationId xmlns:a16="http://schemas.microsoft.com/office/drawing/2014/main" id="{C785754F-415D-9843-D87D-10ABAF7F1198}"/>
              </a:ext>
            </a:extLst>
          </p:cNvPr>
          <p:cNvSpPr/>
          <p:nvPr/>
        </p:nvSpPr>
        <p:spPr>
          <a:xfrm>
            <a:off x="3938812" y="5078181"/>
            <a:ext cx="1645559" cy="1703620"/>
          </a:xfrm>
          <a:prstGeom prst="upArrowCallout">
            <a:avLst>
              <a:gd name="adj1" fmla="val 6053"/>
              <a:gd name="adj2" fmla="val 11316"/>
              <a:gd name="adj3" fmla="val 25000"/>
              <a:gd name="adj4" fmla="val 52521"/>
            </a:avLst>
          </a:prstGeom>
          <a:solidFill>
            <a:srgbClr val="DBE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Simplify curvature parameters</a:t>
            </a:r>
          </a:p>
        </p:txBody>
      </p:sp>
      <p:sp>
        <p:nvSpPr>
          <p:cNvPr id="10" name="Left Arrow Callout 9">
            <a:extLst>
              <a:ext uri="{FF2B5EF4-FFF2-40B4-BE49-F238E27FC236}">
                <a16:creationId xmlns:a16="http://schemas.microsoft.com/office/drawing/2014/main" id="{2353EECE-CB49-5904-0E2D-251BBB1E61A1}"/>
              </a:ext>
            </a:extLst>
          </p:cNvPr>
          <p:cNvSpPr/>
          <p:nvPr/>
        </p:nvSpPr>
        <p:spPr>
          <a:xfrm>
            <a:off x="9657440" y="1404820"/>
            <a:ext cx="2321296" cy="1474536"/>
          </a:xfrm>
          <a:prstGeom prst="leftArrowCallout">
            <a:avLst>
              <a:gd name="adj1" fmla="val 9251"/>
              <a:gd name="adj2" fmla="val 15157"/>
              <a:gd name="adj3" fmla="val 25000"/>
              <a:gd name="adj4" fmla="val 64977"/>
            </a:avLst>
          </a:prstGeom>
          <a:solidFill>
            <a:srgbClr val="DBE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Investigate multi-criteria loss</a:t>
            </a:r>
          </a:p>
        </p:txBody>
      </p:sp>
      <p:sp>
        <p:nvSpPr>
          <p:cNvPr id="11" name="Left Arrow Callout 10">
            <a:extLst>
              <a:ext uri="{FF2B5EF4-FFF2-40B4-BE49-F238E27FC236}">
                <a16:creationId xmlns:a16="http://schemas.microsoft.com/office/drawing/2014/main" id="{0FDD05E0-31C5-5C01-0F7C-C25F9A1E6303}"/>
              </a:ext>
            </a:extLst>
          </p:cNvPr>
          <p:cNvSpPr/>
          <p:nvPr/>
        </p:nvSpPr>
        <p:spPr>
          <a:xfrm>
            <a:off x="9492343" y="4107746"/>
            <a:ext cx="2568039" cy="1474536"/>
          </a:xfrm>
          <a:prstGeom prst="leftArrowCallout">
            <a:avLst>
              <a:gd name="adj1" fmla="val 9251"/>
              <a:gd name="adj2" fmla="val 15157"/>
              <a:gd name="adj3" fmla="val 25000"/>
              <a:gd name="adj4" fmla="val 64977"/>
            </a:avLst>
          </a:prstGeom>
          <a:solidFill>
            <a:srgbClr val="DBE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Make near to far field connection for applications</a:t>
            </a:r>
          </a:p>
        </p:txBody>
      </p:sp>
      <p:sp>
        <p:nvSpPr>
          <p:cNvPr id="12" name="Right Arrow Callout 11">
            <a:extLst>
              <a:ext uri="{FF2B5EF4-FFF2-40B4-BE49-F238E27FC236}">
                <a16:creationId xmlns:a16="http://schemas.microsoft.com/office/drawing/2014/main" id="{2EE05E7A-F5E9-3957-DED9-773836883572}"/>
              </a:ext>
            </a:extLst>
          </p:cNvPr>
          <p:cNvSpPr/>
          <p:nvPr/>
        </p:nvSpPr>
        <p:spPr>
          <a:xfrm>
            <a:off x="48984" y="2120227"/>
            <a:ext cx="2191657" cy="1357086"/>
          </a:xfrm>
          <a:prstGeom prst="rightArrowCallout">
            <a:avLst>
              <a:gd name="adj1" fmla="val 7888"/>
              <a:gd name="adj2" fmla="val 14305"/>
              <a:gd name="adj3" fmla="val 25000"/>
              <a:gd name="adj4" fmla="val 72262"/>
            </a:avLst>
          </a:prstGeom>
          <a:solidFill>
            <a:srgbClr val="DBE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Explore other geometries and materials</a:t>
            </a:r>
          </a:p>
        </p:txBody>
      </p:sp>
      <p:sp>
        <p:nvSpPr>
          <p:cNvPr id="3" name="Title 2">
            <a:extLst>
              <a:ext uri="{FF2B5EF4-FFF2-40B4-BE49-F238E27FC236}">
                <a16:creationId xmlns:a16="http://schemas.microsoft.com/office/drawing/2014/main" id="{F3E2F329-4F45-812F-2CF5-062A9F056380}"/>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Future work</a:t>
            </a:r>
          </a:p>
        </p:txBody>
      </p:sp>
    </p:spTree>
    <p:extLst>
      <p:ext uri="{BB962C8B-B14F-4D97-AF65-F5344CB8AC3E}">
        <p14:creationId xmlns:p14="http://schemas.microsoft.com/office/powerpoint/2010/main" val="129273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15</a:t>
            </a:fld>
            <a:endParaRPr lang="en-US" dirty="0">
              <a:solidFill>
                <a:schemeClr val="tx1"/>
              </a:solidFill>
            </a:endParaRPr>
          </a:p>
        </p:txBody>
      </p:sp>
      <p:sp>
        <p:nvSpPr>
          <p:cNvPr id="2" name="Title 1">
            <a:extLst>
              <a:ext uri="{FF2B5EF4-FFF2-40B4-BE49-F238E27FC236}">
                <a16:creationId xmlns:a16="http://schemas.microsoft.com/office/drawing/2014/main" id="{D00DA61F-6B0F-AC0F-710F-BFA396FFA333}"/>
              </a:ext>
            </a:extLst>
          </p:cNvPr>
          <p:cNvSpPr txBox="1">
            <a:spLocks/>
          </p:cNvSpPr>
          <p:nvPr/>
        </p:nvSpPr>
        <p:spPr>
          <a:xfrm>
            <a:off x="0" y="3153503"/>
            <a:ext cx="12192000" cy="5509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i="0" kern="1200">
                <a:solidFill>
                  <a:schemeClr val="tx1"/>
                </a:solidFill>
                <a:latin typeface="Arial Black" panose="020B0604020202020204" pitchFamily="34" charset="0"/>
                <a:ea typeface="+mj-ea"/>
                <a:cs typeface="Arial Black" panose="020B0604020202020204" pitchFamily="34" charset="0"/>
              </a:defRPr>
            </a:lvl1pPr>
          </a:lstStyle>
          <a:p>
            <a:pPr algn="ctr"/>
            <a:r>
              <a:rPr lang="en-US" sz="4000" dirty="0">
                <a:latin typeface="Times New Roman" panose="02020603050405020304" pitchFamily="18" charset="0"/>
                <a:cs typeface="Times New Roman" panose="02020603050405020304" pitchFamily="18" charset="0"/>
              </a:rPr>
              <a:t>Discussion</a:t>
            </a:r>
          </a:p>
        </p:txBody>
      </p:sp>
    </p:spTree>
    <p:extLst>
      <p:ext uri="{BB962C8B-B14F-4D97-AF65-F5344CB8AC3E}">
        <p14:creationId xmlns:p14="http://schemas.microsoft.com/office/powerpoint/2010/main" val="3720806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24882E-0656-107F-C687-DEE48504B2D6}"/>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pPr/>
              <a:t>16</a:t>
            </a:fld>
            <a:endParaRPr lang="en-US"/>
          </a:p>
        </p:txBody>
      </p:sp>
      <p:pic>
        <p:nvPicPr>
          <p:cNvPr id="5" name="Picture 4">
            <a:extLst>
              <a:ext uri="{FF2B5EF4-FFF2-40B4-BE49-F238E27FC236}">
                <a16:creationId xmlns:a16="http://schemas.microsoft.com/office/drawing/2014/main" id="{AB5650A6-FC61-7F06-D994-9A0AB08CFBFA}"/>
              </a:ext>
            </a:extLst>
          </p:cNvPr>
          <p:cNvPicPr>
            <a:picLocks noChangeAspect="1"/>
          </p:cNvPicPr>
          <p:nvPr/>
        </p:nvPicPr>
        <p:blipFill rotWithShape="1">
          <a:blip r:embed="rId2"/>
          <a:srcRect t="6959"/>
          <a:stretch/>
        </p:blipFill>
        <p:spPr>
          <a:xfrm>
            <a:off x="2916382" y="1045028"/>
            <a:ext cx="7772400" cy="5812971"/>
          </a:xfrm>
          <a:prstGeom prst="rect">
            <a:avLst/>
          </a:prstGeom>
        </p:spPr>
      </p:pic>
      <p:sp>
        <p:nvSpPr>
          <p:cNvPr id="2" name="Title 2">
            <a:extLst>
              <a:ext uri="{FF2B5EF4-FFF2-40B4-BE49-F238E27FC236}">
                <a16:creationId xmlns:a16="http://schemas.microsoft.com/office/drawing/2014/main" id="{4CBA135E-77D6-BF32-AEEB-85E5A1DEAAF3}"/>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Appendix: Taylor series expansion</a:t>
            </a:r>
          </a:p>
        </p:txBody>
      </p:sp>
    </p:spTree>
    <p:extLst>
      <p:ext uri="{BB962C8B-B14F-4D97-AF65-F5344CB8AC3E}">
        <p14:creationId xmlns:p14="http://schemas.microsoft.com/office/powerpoint/2010/main" val="756597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24882E-0656-107F-C687-DEE48504B2D6}"/>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pPr/>
              <a:t>17</a:t>
            </a:fld>
            <a:endParaRPr lang="en-US"/>
          </a:p>
        </p:txBody>
      </p:sp>
      <p:pic>
        <p:nvPicPr>
          <p:cNvPr id="2" name="Picture 1">
            <a:extLst>
              <a:ext uri="{FF2B5EF4-FFF2-40B4-BE49-F238E27FC236}">
                <a16:creationId xmlns:a16="http://schemas.microsoft.com/office/drawing/2014/main" id="{C573C53F-F0F8-D466-C29D-5A58F7755F07}"/>
              </a:ext>
            </a:extLst>
          </p:cNvPr>
          <p:cNvPicPr>
            <a:picLocks noChangeAspect="1"/>
          </p:cNvPicPr>
          <p:nvPr/>
        </p:nvPicPr>
        <p:blipFill rotWithShape="1">
          <a:blip r:embed="rId2"/>
          <a:srcRect t="38752"/>
          <a:stretch/>
        </p:blipFill>
        <p:spPr>
          <a:xfrm>
            <a:off x="2904952" y="1080626"/>
            <a:ext cx="7772400" cy="1182505"/>
          </a:xfrm>
          <a:prstGeom prst="rect">
            <a:avLst/>
          </a:prstGeom>
        </p:spPr>
      </p:pic>
      <p:pic>
        <p:nvPicPr>
          <p:cNvPr id="6" name="Picture 5">
            <a:extLst>
              <a:ext uri="{FF2B5EF4-FFF2-40B4-BE49-F238E27FC236}">
                <a16:creationId xmlns:a16="http://schemas.microsoft.com/office/drawing/2014/main" id="{3B98A351-13DC-54CC-29C3-1DCBE8DBDFEA}"/>
              </a:ext>
            </a:extLst>
          </p:cNvPr>
          <p:cNvPicPr>
            <a:picLocks noChangeAspect="1"/>
          </p:cNvPicPr>
          <p:nvPr/>
        </p:nvPicPr>
        <p:blipFill rotWithShape="1">
          <a:blip r:embed="rId3"/>
          <a:srcRect l="-1" r="-147" b="33291"/>
          <a:stretch/>
        </p:blipFill>
        <p:spPr>
          <a:xfrm>
            <a:off x="2904952" y="2108334"/>
            <a:ext cx="7783830" cy="4280274"/>
          </a:xfrm>
          <a:prstGeom prst="rect">
            <a:avLst/>
          </a:prstGeom>
        </p:spPr>
      </p:pic>
      <p:pic>
        <p:nvPicPr>
          <p:cNvPr id="3" name="Picture 2">
            <a:extLst>
              <a:ext uri="{FF2B5EF4-FFF2-40B4-BE49-F238E27FC236}">
                <a16:creationId xmlns:a16="http://schemas.microsoft.com/office/drawing/2014/main" id="{8F8EBA84-694C-A7A9-A207-DEE0B0704559}"/>
              </a:ext>
            </a:extLst>
          </p:cNvPr>
          <p:cNvPicPr>
            <a:picLocks noChangeAspect="1"/>
          </p:cNvPicPr>
          <p:nvPr/>
        </p:nvPicPr>
        <p:blipFill rotWithShape="1">
          <a:blip r:embed="rId4"/>
          <a:srcRect t="11754" r="-148" b="520"/>
          <a:stretch/>
        </p:blipFill>
        <p:spPr>
          <a:xfrm>
            <a:off x="3584448" y="1044050"/>
            <a:ext cx="6337952" cy="2081046"/>
          </a:xfrm>
          <a:prstGeom prst="rect">
            <a:avLst/>
          </a:prstGeom>
        </p:spPr>
      </p:pic>
      <p:pic>
        <p:nvPicPr>
          <p:cNvPr id="5" name="Picture 4">
            <a:extLst>
              <a:ext uri="{FF2B5EF4-FFF2-40B4-BE49-F238E27FC236}">
                <a16:creationId xmlns:a16="http://schemas.microsoft.com/office/drawing/2014/main" id="{E84AF800-C743-8B2A-4C90-1FABDCE1D5D5}"/>
              </a:ext>
            </a:extLst>
          </p:cNvPr>
          <p:cNvPicPr>
            <a:picLocks noChangeAspect="1"/>
          </p:cNvPicPr>
          <p:nvPr/>
        </p:nvPicPr>
        <p:blipFill rotWithShape="1">
          <a:blip r:embed="rId3"/>
          <a:srcRect l="-1" t="-1" r="10" b="39987"/>
          <a:stretch/>
        </p:blipFill>
        <p:spPr>
          <a:xfrm>
            <a:off x="2905714" y="2760606"/>
            <a:ext cx="7771638" cy="3850612"/>
          </a:xfrm>
          <a:prstGeom prst="rect">
            <a:avLst/>
          </a:prstGeom>
        </p:spPr>
      </p:pic>
    </p:spTree>
    <p:extLst>
      <p:ext uri="{BB962C8B-B14F-4D97-AF65-F5344CB8AC3E}">
        <p14:creationId xmlns:p14="http://schemas.microsoft.com/office/powerpoint/2010/main" val="1870888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24882E-0656-107F-C687-DEE48504B2D6}"/>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pPr/>
              <a:t>18</a:t>
            </a:fld>
            <a:endParaRPr lang="en-US"/>
          </a:p>
        </p:txBody>
      </p:sp>
      <p:pic>
        <p:nvPicPr>
          <p:cNvPr id="6" name="Picture 5">
            <a:extLst>
              <a:ext uri="{FF2B5EF4-FFF2-40B4-BE49-F238E27FC236}">
                <a16:creationId xmlns:a16="http://schemas.microsoft.com/office/drawing/2014/main" id="{3B98A351-13DC-54CC-29C3-1DCBE8DBDFEA}"/>
              </a:ext>
            </a:extLst>
          </p:cNvPr>
          <p:cNvPicPr>
            <a:picLocks noChangeAspect="1"/>
          </p:cNvPicPr>
          <p:nvPr/>
        </p:nvPicPr>
        <p:blipFill rotWithShape="1">
          <a:blip r:embed="rId2"/>
          <a:srcRect t="73811" b="-397"/>
          <a:stretch/>
        </p:blipFill>
        <p:spPr>
          <a:xfrm>
            <a:off x="3030027" y="980142"/>
            <a:ext cx="7772400" cy="1705848"/>
          </a:xfrm>
          <a:prstGeom prst="rect">
            <a:avLst/>
          </a:prstGeom>
        </p:spPr>
      </p:pic>
      <p:pic>
        <p:nvPicPr>
          <p:cNvPr id="5" name="Picture 4">
            <a:extLst>
              <a:ext uri="{FF2B5EF4-FFF2-40B4-BE49-F238E27FC236}">
                <a16:creationId xmlns:a16="http://schemas.microsoft.com/office/drawing/2014/main" id="{82ACB8E1-F47A-4063-ACD3-9535DEC04832}"/>
              </a:ext>
            </a:extLst>
          </p:cNvPr>
          <p:cNvPicPr>
            <a:picLocks noChangeAspect="1"/>
          </p:cNvPicPr>
          <p:nvPr/>
        </p:nvPicPr>
        <p:blipFill>
          <a:blip r:embed="rId3"/>
          <a:stretch>
            <a:fillRect/>
          </a:stretch>
        </p:blipFill>
        <p:spPr>
          <a:xfrm>
            <a:off x="3030027" y="3710118"/>
            <a:ext cx="7772400" cy="1731803"/>
          </a:xfrm>
          <a:prstGeom prst="rect">
            <a:avLst/>
          </a:prstGeom>
        </p:spPr>
      </p:pic>
      <p:pic>
        <p:nvPicPr>
          <p:cNvPr id="7" name="Picture 6">
            <a:extLst>
              <a:ext uri="{FF2B5EF4-FFF2-40B4-BE49-F238E27FC236}">
                <a16:creationId xmlns:a16="http://schemas.microsoft.com/office/drawing/2014/main" id="{E702989A-CC8B-7442-3327-5C27B6FF3B9E}"/>
              </a:ext>
            </a:extLst>
          </p:cNvPr>
          <p:cNvPicPr>
            <a:picLocks noChangeAspect="1"/>
          </p:cNvPicPr>
          <p:nvPr/>
        </p:nvPicPr>
        <p:blipFill rotWithShape="1">
          <a:blip r:embed="rId4"/>
          <a:srcRect t="9736" b="4807"/>
          <a:stretch/>
        </p:blipFill>
        <p:spPr>
          <a:xfrm>
            <a:off x="5806280" y="5370740"/>
            <a:ext cx="2155096" cy="1487260"/>
          </a:xfrm>
          <a:prstGeom prst="rect">
            <a:avLst/>
          </a:prstGeom>
        </p:spPr>
      </p:pic>
      <p:pic>
        <p:nvPicPr>
          <p:cNvPr id="2" name="Picture 1">
            <a:extLst>
              <a:ext uri="{FF2B5EF4-FFF2-40B4-BE49-F238E27FC236}">
                <a16:creationId xmlns:a16="http://schemas.microsoft.com/office/drawing/2014/main" id="{B1E1B46E-8FEC-7F6F-F77F-73C578D59A5E}"/>
              </a:ext>
            </a:extLst>
          </p:cNvPr>
          <p:cNvPicPr>
            <a:picLocks noChangeAspect="1"/>
          </p:cNvPicPr>
          <p:nvPr/>
        </p:nvPicPr>
        <p:blipFill rotWithShape="1">
          <a:blip r:embed="rId2"/>
          <a:srcRect l="-33971" t="60126" r="138" b="-268"/>
          <a:stretch/>
        </p:blipFill>
        <p:spPr>
          <a:xfrm>
            <a:off x="400573" y="1134512"/>
            <a:ext cx="10401854" cy="2575606"/>
          </a:xfrm>
          <a:prstGeom prst="rect">
            <a:avLst/>
          </a:prstGeom>
        </p:spPr>
      </p:pic>
    </p:spTree>
    <p:extLst>
      <p:ext uri="{BB962C8B-B14F-4D97-AF65-F5344CB8AC3E}">
        <p14:creationId xmlns:p14="http://schemas.microsoft.com/office/powerpoint/2010/main" val="3805971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EDDDF-2192-852A-4970-8B4FE39F57F0}"/>
              </a:ext>
            </a:extLst>
          </p:cNvPr>
          <p:cNvSpPr>
            <a:spLocks noGrp="1"/>
          </p:cNvSpPr>
          <p:nvPr>
            <p:ph type="title"/>
          </p:nvPr>
        </p:nvSpPr>
        <p:spPr/>
        <p:txBody>
          <a:bodyPr vert="horz" lIns="91440" tIns="45720" rIns="45720" bIns="45720" rtlCol="0" anchor="ctr">
            <a:normAutofit/>
            <a:scene3d>
              <a:camera prst="orthographicFront"/>
              <a:lightRig rig="threePt" dir="t">
                <a:rot lat="0" lon="0" rev="4800000"/>
              </a:lightRig>
            </a:scene3d>
            <a:sp3d prstMaterial="matte">
              <a:bevelT w="50800" h="10160"/>
            </a:sp3d>
          </a:bodyPr>
          <a:lstStyle/>
          <a:p>
            <a:r>
              <a:rPr lang="en-US" sz="4800" b="1" dirty="0">
                <a:latin typeface="Times" pitchFamily="2" charset="0"/>
              </a:rPr>
              <a:t>Introduction / Motivation</a:t>
            </a:r>
          </a:p>
        </p:txBody>
      </p:sp>
      <p:sp>
        <p:nvSpPr>
          <p:cNvPr id="4" name="Slide Number Placeholder 3">
            <a:extLst>
              <a:ext uri="{FF2B5EF4-FFF2-40B4-BE49-F238E27FC236}">
                <a16:creationId xmlns:a16="http://schemas.microsoft.com/office/drawing/2014/main" id="{2A2FECC3-C3C1-BD91-145F-8112205C1212}"/>
              </a:ext>
            </a:extLst>
          </p:cNvPr>
          <p:cNvSpPr>
            <a:spLocks noGrp="1"/>
          </p:cNvSpPr>
          <p:nvPr>
            <p:ph type="sldNum" sz="quarter" idx="12"/>
          </p:nvPr>
        </p:nvSpPr>
        <p:spPr/>
        <p:txBody>
          <a:bodyPr/>
          <a:lstStyle/>
          <a:p>
            <a:fld id="{1B33A650-5ED5-4061-BDEF-A823B46E3507}" type="slidenum">
              <a:rPr lang="en-US" smtClean="0"/>
              <a:pPr/>
              <a:t>2</a:t>
            </a:fld>
            <a:endParaRPr lang="en-US"/>
          </a:p>
        </p:txBody>
      </p:sp>
      <p:sp>
        <p:nvSpPr>
          <p:cNvPr id="5" name="Rectangle 4">
            <a:extLst>
              <a:ext uri="{FF2B5EF4-FFF2-40B4-BE49-F238E27FC236}">
                <a16:creationId xmlns:a16="http://schemas.microsoft.com/office/drawing/2014/main" id="{418A223A-D572-09CC-E9F5-8ABF4D527456}"/>
              </a:ext>
            </a:extLst>
          </p:cNvPr>
          <p:cNvSpPr/>
          <p:nvPr/>
        </p:nvSpPr>
        <p:spPr>
          <a:xfrm>
            <a:off x="587692" y="1255493"/>
            <a:ext cx="5508308" cy="3305291"/>
          </a:xfrm>
          <a:prstGeom prst="rect">
            <a:avLst/>
          </a:prstGeom>
          <a:solidFill>
            <a:srgbClr val="C9E1EA"/>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Times" pitchFamily="2" charset="0"/>
            </a:endParaRPr>
          </a:p>
          <a:p>
            <a:pPr algn="ctr"/>
            <a:endParaRPr lang="en-US" sz="2000" dirty="0">
              <a:latin typeface="Times" pitchFamily="2" charset="0"/>
            </a:endParaRPr>
          </a:p>
          <a:p>
            <a:pPr algn="ctr"/>
            <a:endParaRPr lang="en-US" sz="2000" dirty="0">
              <a:latin typeface="Times" pitchFamily="2" charset="0"/>
            </a:endParaRPr>
          </a:p>
          <a:p>
            <a:pPr algn="ctr"/>
            <a:endParaRPr lang="en-US" sz="2000" dirty="0">
              <a:latin typeface="Times" pitchFamily="2" charset="0"/>
            </a:endParaRPr>
          </a:p>
          <a:p>
            <a:pPr algn="ctr"/>
            <a:endParaRPr lang="en-US" sz="2000" dirty="0">
              <a:latin typeface="Times" pitchFamily="2" charset="0"/>
            </a:endParaRPr>
          </a:p>
          <a:p>
            <a:pPr algn="ctr"/>
            <a:endParaRPr lang="en-US" sz="2000" dirty="0">
              <a:latin typeface="Times" pitchFamily="2" charset="0"/>
            </a:endParaRPr>
          </a:p>
          <a:p>
            <a:pPr algn="ctr"/>
            <a:endParaRPr lang="en-US" sz="2000" dirty="0">
              <a:latin typeface="Times" pitchFamily="2" charset="0"/>
            </a:endParaRPr>
          </a:p>
          <a:p>
            <a:pPr algn="ctr"/>
            <a:endParaRPr lang="en-US" sz="2000" dirty="0">
              <a:latin typeface="Times" pitchFamily="2" charset="0"/>
            </a:endParaRPr>
          </a:p>
        </p:txBody>
      </p:sp>
      <p:pic>
        <p:nvPicPr>
          <p:cNvPr id="6" name="Picture 2" descr="Collaborative 'metasurfaces' grant to merge c | EurekAlert!">
            <a:extLst>
              <a:ext uri="{FF2B5EF4-FFF2-40B4-BE49-F238E27FC236}">
                <a16:creationId xmlns:a16="http://schemas.microsoft.com/office/drawing/2014/main" id="{BBD74011-CD18-69A8-7D68-02F0D8E6AF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564" y="1602636"/>
            <a:ext cx="1941927" cy="1941927"/>
          </a:xfrm>
          <a:prstGeom prst="rect">
            <a:avLst/>
          </a:prstGeom>
          <a:noFill/>
          <a:ln w="57150">
            <a:solidFill>
              <a:schemeClr val="bg2"/>
            </a:solidFill>
          </a:ln>
          <a:extLst>
            <a:ext uri="{909E8E84-426E-40DD-AFC4-6F175D3DCCD1}">
              <a14:hiddenFill xmlns:a14="http://schemas.microsoft.com/office/drawing/2010/main">
                <a:solidFill>
                  <a:srgbClr val="FFFFFF"/>
                </a:solidFill>
              </a14:hiddenFill>
            </a:ext>
          </a:extLst>
        </p:spPr>
      </p:pic>
      <p:pic>
        <p:nvPicPr>
          <p:cNvPr id="7" name="Picture 4" descr="Liquid metal metasurface for flexible beam-steering">
            <a:extLst>
              <a:ext uri="{FF2B5EF4-FFF2-40B4-BE49-F238E27FC236}">
                <a16:creationId xmlns:a16="http://schemas.microsoft.com/office/drawing/2014/main" id="{67774FDA-530C-0909-CA9B-88A98D071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9555" y="2205922"/>
            <a:ext cx="2776978" cy="2243797"/>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62696F4F-4C8E-026A-82F5-829B6C648F71}"/>
              </a:ext>
            </a:extLst>
          </p:cNvPr>
          <p:cNvSpPr/>
          <p:nvPr/>
        </p:nvSpPr>
        <p:spPr>
          <a:xfrm>
            <a:off x="7041594" y="1102266"/>
            <a:ext cx="3838754" cy="1069676"/>
          </a:xfrm>
          <a:prstGeom prst="roundRect">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Times" pitchFamily="2" charset="0"/>
              </a:rPr>
              <a:t>Optical metasurfaces</a:t>
            </a:r>
          </a:p>
        </p:txBody>
      </p:sp>
      <p:graphicFrame>
        <p:nvGraphicFramePr>
          <p:cNvPr id="11" name="Table 10">
            <a:extLst>
              <a:ext uri="{FF2B5EF4-FFF2-40B4-BE49-F238E27FC236}">
                <a16:creationId xmlns:a16="http://schemas.microsoft.com/office/drawing/2014/main" id="{20E32DE5-9437-FC62-0921-EF3CC0BA1B12}"/>
              </a:ext>
            </a:extLst>
          </p:cNvPr>
          <p:cNvGraphicFramePr>
            <a:graphicFrameLocks noGrp="1"/>
          </p:cNvGraphicFramePr>
          <p:nvPr>
            <p:extLst>
              <p:ext uri="{D42A27DB-BD31-4B8C-83A1-F6EECF244321}">
                <p14:modId xmlns:p14="http://schemas.microsoft.com/office/powerpoint/2010/main" val="846783317"/>
              </p:ext>
            </p:extLst>
          </p:nvPr>
        </p:nvGraphicFramePr>
        <p:xfrm>
          <a:off x="6921532" y="2693035"/>
          <a:ext cx="4852928" cy="1005840"/>
        </p:xfrm>
        <a:graphic>
          <a:graphicData uri="http://schemas.openxmlformats.org/drawingml/2006/table">
            <a:tbl>
              <a:tblPr firstRow="1" bandRow="1">
                <a:tableStyleId>{616DA210-FB5B-4158-B5E0-FEB733F419BA}</a:tableStyleId>
              </a:tblPr>
              <a:tblGrid>
                <a:gridCol w="1957328">
                  <a:extLst>
                    <a:ext uri="{9D8B030D-6E8A-4147-A177-3AD203B41FA5}">
                      <a16:colId xmlns:a16="http://schemas.microsoft.com/office/drawing/2014/main" val="1807197249"/>
                    </a:ext>
                  </a:extLst>
                </a:gridCol>
                <a:gridCol w="2895600">
                  <a:extLst>
                    <a:ext uri="{9D8B030D-6E8A-4147-A177-3AD203B41FA5}">
                      <a16:colId xmlns:a16="http://schemas.microsoft.com/office/drawing/2014/main" val="1841825092"/>
                    </a:ext>
                  </a:extLst>
                </a:gridCol>
              </a:tblGrid>
              <a:tr h="370840">
                <a:tc>
                  <a:txBody>
                    <a:bodyPr/>
                    <a:lstStyle/>
                    <a:p>
                      <a:pPr marL="285750" indent="-285750">
                        <a:buFont typeface="Arial" panose="020B0604020202020204" pitchFamily="34" charset="0"/>
                        <a:buChar char="•"/>
                      </a:pPr>
                      <a:r>
                        <a:rPr lang="en-US" sz="2000" b="0" dirty="0">
                          <a:latin typeface="Times" pitchFamily="2" charset="0"/>
                        </a:rPr>
                        <a:t>Phase</a:t>
                      </a:r>
                    </a:p>
                    <a:p>
                      <a:pPr marL="285750" indent="-285750">
                        <a:buFont typeface="Arial" panose="020B0604020202020204" pitchFamily="34" charset="0"/>
                        <a:buChar char="•"/>
                      </a:pPr>
                      <a:r>
                        <a:rPr lang="en-US" sz="2000" b="0" dirty="0">
                          <a:latin typeface="Times" pitchFamily="2" charset="0"/>
                        </a:rPr>
                        <a:t>Polarization</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marL="285750" indent="-285750">
                        <a:buFont typeface="Arial" panose="020B0604020202020204" pitchFamily="34" charset="0"/>
                        <a:buChar char="•"/>
                      </a:pPr>
                      <a:r>
                        <a:rPr lang="en-US" sz="2000" b="0" dirty="0">
                          <a:latin typeface="Times" pitchFamily="2" charset="0"/>
                        </a:rPr>
                        <a:t>Amplitude</a:t>
                      </a:r>
                    </a:p>
                    <a:p>
                      <a:pPr marL="285750" indent="-285750">
                        <a:buFont typeface="Arial" panose="020B0604020202020204" pitchFamily="34" charset="0"/>
                        <a:buChar char="•"/>
                      </a:pPr>
                      <a:r>
                        <a:rPr lang="en-US" sz="2000" b="0" dirty="0">
                          <a:latin typeface="Times" pitchFamily="2" charset="0"/>
                        </a:rPr>
                        <a:t>Spatial control of an optical field</a:t>
                      </a: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extLst>
                  <a:ext uri="{0D108BD9-81ED-4DB2-BD59-A6C34878D82A}">
                    <a16:rowId xmlns:a16="http://schemas.microsoft.com/office/drawing/2014/main" val="3324790692"/>
                  </a:ext>
                </a:extLst>
              </a:tr>
            </a:tbl>
          </a:graphicData>
        </a:graphic>
      </p:graphicFrame>
      <p:pic>
        <p:nvPicPr>
          <p:cNvPr id="14" name="Picture 13">
            <a:extLst>
              <a:ext uri="{FF2B5EF4-FFF2-40B4-BE49-F238E27FC236}">
                <a16:creationId xmlns:a16="http://schemas.microsoft.com/office/drawing/2014/main" id="{B2D31080-B186-506D-2F55-9C2CDCCD9C39}"/>
              </a:ext>
            </a:extLst>
          </p:cNvPr>
          <p:cNvPicPr>
            <a:picLocks noChangeAspect="1"/>
          </p:cNvPicPr>
          <p:nvPr/>
        </p:nvPicPr>
        <p:blipFill rotWithShape="1">
          <a:blip r:embed="rId5"/>
          <a:srcRect l="33996" t="3225" r="30501" b="74105"/>
          <a:stretch/>
        </p:blipFill>
        <p:spPr>
          <a:xfrm>
            <a:off x="3967774" y="5003313"/>
            <a:ext cx="1808123" cy="1217873"/>
          </a:xfrm>
          <a:prstGeom prst="rect">
            <a:avLst/>
          </a:prstGeom>
          <a:ln>
            <a:noFill/>
          </a:ln>
        </p:spPr>
      </p:pic>
      <p:pic>
        <p:nvPicPr>
          <p:cNvPr id="13" name="Picture 12">
            <a:extLst>
              <a:ext uri="{FF2B5EF4-FFF2-40B4-BE49-F238E27FC236}">
                <a16:creationId xmlns:a16="http://schemas.microsoft.com/office/drawing/2014/main" id="{AD0C8B45-4E26-60FD-5CCC-69DDA2DD1A3A}"/>
              </a:ext>
            </a:extLst>
          </p:cNvPr>
          <p:cNvPicPr>
            <a:picLocks noChangeAspect="1"/>
          </p:cNvPicPr>
          <p:nvPr/>
        </p:nvPicPr>
        <p:blipFill rotWithShape="1">
          <a:blip r:embed="rId6"/>
          <a:srcRect l="33185" t="56678" r="31311" b="21015"/>
          <a:stretch/>
        </p:blipFill>
        <p:spPr>
          <a:xfrm>
            <a:off x="6617758" y="5003312"/>
            <a:ext cx="2034616" cy="1348501"/>
          </a:xfrm>
          <a:prstGeom prst="rect">
            <a:avLst/>
          </a:prstGeom>
          <a:ln>
            <a:noFill/>
          </a:ln>
        </p:spPr>
      </p:pic>
      <p:cxnSp>
        <p:nvCxnSpPr>
          <p:cNvPr id="19" name="Straight Arrow Connector 18">
            <a:extLst>
              <a:ext uri="{FF2B5EF4-FFF2-40B4-BE49-F238E27FC236}">
                <a16:creationId xmlns:a16="http://schemas.microsoft.com/office/drawing/2014/main" id="{BB62945C-294B-963A-C4ED-4C7CBEFFDAEA}"/>
              </a:ext>
            </a:extLst>
          </p:cNvPr>
          <p:cNvCxnSpPr>
            <a:cxnSpLocks/>
            <a:stCxn id="14" idx="3"/>
            <a:endCxn id="13" idx="1"/>
          </p:cNvCxnSpPr>
          <p:nvPr/>
        </p:nvCxnSpPr>
        <p:spPr>
          <a:xfrm>
            <a:off x="5775897" y="5612250"/>
            <a:ext cx="84186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8943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7C8BF431-EFC5-54A5-B93A-E19F5FC0D6F1}"/>
              </a:ext>
            </a:extLst>
          </p:cNvPr>
          <p:cNvSpPr>
            <a:spLocks noGrp="1"/>
          </p:cNvSpPr>
          <p:nvPr>
            <p:ph type="title"/>
          </p:nvPr>
        </p:nvSpPr>
        <p:spPr>
          <a:xfrm>
            <a:off x="1981200" y="76200"/>
            <a:ext cx="9273117" cy="844550"/>
          </a:xfrm>
        </p:spPr>
        <p:txBody>
          <a:bodyPr vert="horz" lIns="91440" tIns="45720" rIns="45720" bIns="45720" rtlCol="0" anchor="ctr">
            <a:normAutofit/>
            <a:scene3d>
              <a:camera prst="orthographicFront"/>
              <a:lightRig rig="threePt" dir="t">
                <a:rot lat="0" lon="0" rev="4800000"/>
              </a:lightRig>
            </a:scene3d>
            <a:sp3d prstMaterial="matte">
              <a:bevelT w="50800" h="10160"/>
            </a:sp3d>
          </a:bodyPr>
          <a:lstStyle/>
          <a:p>
            <a:r>
              <a:rPr lang="en-US" sz="4800" b="1" dirty="0">
                <a:latin typeface="Times" pitchFamily="2" charset="0"/>
              </a:rPr>
              <a:t>Process overview</a:t>
            </a:r>
          </a:p>
        </p:txBody>
      </p:sp>
      <p:grpSp>
        <p:nvGrpSpPr>
          <p:cNvPr id="97" name="Group 96">
            <a:extLst>
              <a:ext uri="{FF2B5EF4-FFF2-40B4-BE49-F238E27FC236}">
                <a16:creationId xmlns:a16="http://schemas.microsoft.com/office/drawing/2014/main" id="{9911C67E-742F-4D3D-42E6-B377B276CD87}"/>
              </a:ext>
            </a:extLst>
          </p:cNvPr>
          <p:cNvGrpSpPr/>
          <p:nvPr/>
        </p:nvGrpSpPr>
        <p:grpSpPr>
          <a:xfrm>
            <a:off x="366423" y="1079209"/>
            <a:ext cx="4825434" cy="5701710"/>
            <a:chOff x="366423" y="1079209"/>
            <a:chExt cx="4825434" cy="5701710"/>
          </a:xfrm>
        </p:grpSpPr>
        <p:sp>
          <p:nvSpPr>
            <p:cNvPr id="7" name="Rectangle 6">
              <a:extLst>
                <a:ext uri="{FF2B5EF4-FFF2-40B4-BE49-F238E27FC236}">
                  <a16:creationId xmlns:a16="http://schemas.microsoft.com/office/drawing/2014/main" id="{A755DDB2-E366-B1D3-D049-5F0B9B8E2A91}"/>
                </a:ext>
              </a:extLst>
            </p:cNvPr>
            <p:cNvSpPr/>
            <p:nvPr/>
          </p:nvSpPr>
          <p:spPr>
            <a:xfrm>
              <a:off x="3887020" y="5874843"/>
              <a:ext cx="1096850" cy="445081"/>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dirty="0">
                  <a:solidFill>
                    <a:sysClr val="windowText" lastClr="000000"/>
                  </a:solidFill>
                  <a:latin typeface="Times" pitchFamily="2" charset="0"/>
                  <a:cs typeface="Arial"/>
                </a:rPr>
                <a:t>Curvatures</a:t>
              </a:r>
            </a:p>
          </p:txBody>
        </p:sp>
        <p:sp>
          <p:nvSpPr>
            <p:cNvPr id="8" name="Rectangle 7">
              <a:extLst>
                <a:ext uri="{FF2B5EF4-FFF2-40B4-BE49-F238E27FC236}">
                  <a16:creationId xmlns:a16="http://schemas.microsoft.com/office/drawing/2014/main" id="{2EE24D6F-45E9-F9A9-8821-1BA46BB456C7}"/>
                </a:ext>
              </a:extLst>
            </p:cNvPr>
            <p:cNvSpPr/>
            <p:nvPr/>
          </p:nvSpPr>
          <p:spPr>
            <a:xfrm>
              <a:off x="1618735" y="5866842"/>
              <a:ext cx="941325" cy="471104"/>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ysClr val="windowText" lastClr="000000"/>
                  </a:solidFill>
                  <a:latin typeface="Times" pitchFamily="2" charset="0"/>
                  <a:cs typeface="Arial"/>
                </a:rPr>
                <a:t>Phase Delays</a:t>
              </a:r>
            </a:p>
          </p:txBody>
        </p:sp>
        <p:sp>
          <p:nvSpPr>
            <p:cNvPr id="9" name="TextBox 8">
              <a:extLst>
                <a:ext uri="{FF2B5EF4-FFF2-40B4-BE49-F238E27FC236}">
                  <a16:creationId xmlns:a16="http://schemas.microsoft.com/office/drawing/2014/main" id="{F6D20F6A-873F-1382-3F33-32F84B985980}"/>
                </a:ext>
              </a:extLst>
            </p:cNvPr>
            <p:cNvSpPr txBox="1"/>
            <p:nvPr/>
          </p:nvSpPr>
          <p:spPr>
            <a:xfrm>
              <a:off x="2174320" y="2855881"/>
              <a:ext cx="1198606" cy="38300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Forward Simulation</a:t>
              </a:r>
            </a:p>
          </p:txBody>
        </p:sp>
        <p:sp>
          <p:nvSpPr>
            <p:cNvPr id="10" name="Rectangle 9">
              <a:extLst>
                <a:ext uri="{FF2B5EF4-FFF2-40B4-BE49-F238E27FC236}">
                  <a16:creationId xmlns:a16="http://schemas.microsoft.com/office/drawing/2014/main" id="{6CF94719-4276-583A-8E53-AF24E57454D8}"/>
                </a:ext>
              </a:extLst>
            </p:cNvPr>
            <p:cNvSpPr/>
            <p:nvPr/>
          </p:nvSpPr>
          <p:spPr>
            <a:xfrm>
              <a:off x="464215" y="5457020"/>
              <a:ext cx="4654785" cy="1193275"/>
            </a:xfrm>
            <a:prstGeom prst="rect">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pitchFamily="2" charset="0"/>
              </a:endParaRPr>
            </a:p>
          </p:txBody>
        </p:sp>
        <p:sp>
          <p:nvSpPr>
            <p:cNvPr id="12" name="TextBox 11">
              <a:extLst>
                <a:ext uri="{FF2B5EF4-FFF2-40B4-BE49-F238E27FC236}">
                  <a16:creationId xmlns:a16="http://schemas.microsoft.com/office/drawing/2014/main" id="{AC66E275-593A-2422-4D0A-112A8E18A23C}"/>
                </a:ext>
              </a:extLst>
            </p:cNvPr>
            <p:cNvSpPr txBox="1"/>
            <p:nvPr/>
          </p:nvSpPr>
          <p:spPr>
            <a:xfrm>
              <a:off x="816547" y="5400867"/>
              <a:ext cx="1569202" cy="229801"/>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Lagrange Interpolation</a:t>
              </a:r>
            </a:p>
          </p:txBody>
        </p:sp>
        <p:sp>
          <p:nvSpPr>
            <p:cNvPr id="13" name="TextBox 12">
              <a:extLst>
                <a:ext uri="{FF2B5EF4-FFF2-40B4-BE49-F238E27FC236}">
                  <a16:creationId xmlns:a16="http://schemas.microsoft.com/office/drawing/2014/main" id="{4D0A3BB8-4E25-5F2D-551F-B8645542A925}"/>
                </a:ext>
              </a:extLst>
            </p:cNvPr>
            <p:cNvSpPr txBox="1"/>
            <p:nvPr/>
          </p:nvSpPr>
          <p:spPr>
            <a:xfrm>
              <a:off x="2690920" y="5873163"/>
              <a:ext cx="1049222" cy="38300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Taylor Series</a:t>
              </a:r>
            </a:p>
            <a:p>
              <a:pPr algn="ctr"/>
              <a:r>
                <a:rPr lang="en-US" sz="1200" dirty="0">
                  <a:latin typeface="Times New Roman" panose="02020603050405020304" pitchFamily="18" charset="0"/>
                  <a:cs typeface="Times New Roman" panose="02020603050405020304" pitchFamily="18" charset="0"/>
                </a:rPr>
                <a:t>Analysis</a:t>
              </a:r>
            </a:p>
          </p:txBody>
        </p:sp>
        <p:sp>
          <p:nvSpPr>
            <p:cNvPr id="14" name="TextBox 13">
              <a:extLst>
                <a:ext uri="{FF2B5EF4-FFF2-40B4-BE49-F238E27FC236}">
                  <a16:creationId xmlns:a16="http://schemas.microsoft.com/office/drawing/2014/main" id="{6EB5DF1C-5547-9BBB-3FA3-1446872C5F92}"/>
                </a:ext>
              </a:extLst>
            </p:cNvPr>
            <p:cNvSpPr txBox="1"/>
            <p:nvPr/>
          </p:nvSpPr>
          <p:spPr>
            <a:xfrm>
              <a:off x="460592" y="6329186"/>
              <a:ext cx="1237662" cy="280868"/>
            </a:xfrm>
            <a:prstGeom prst="rect">
              <a:avLst/>
            </a:prstGeom>
            <a:noFill/>
          </p:spPr>
          <p:txBody>
            <a:bodyPr wrap="square" rtlCol="0">
              <a:spAutoFit/>
            </a:bodyPr>
            <a:lstStyle/>
            <a:p>
              <a:pPr algn="ctr"/>
              <a:r>
                <a:rPr lang="en-US" sz="1600" dirty="0">
                  <a:ln>
                    <a:solidFill>
                      <a:schemeClr val="accent2">
                        <a:lumMod val="75000"/>
                      </a:schemeClr>
                    </a:solidFill>
                  </a:ln>
                  <a:solidFill>
                    <a:schemeClr val="accent6">
                      <a:lumMod val="75000"/>
                    </a:schemeClr>
                  </a:solidFill>
                  <a:latin typeface="Times New Roman" panose="02020603050405020304" pitchFamily="18" charset="0"/>
                  <a:cs typeface="Times New Roman" panose="02020603050405020304" pitchFamily="18" charset="0"/>
                </a:rPr>
                <a:t>Truth Labels</a:t>
              </a:r>
            </a:p>
          </p:txBody>
        </p:sp>
        <p:cxnSp>
          <p:nvCxnSpPr>
            <p:cNvPr id="15" name="Straight Arrow Connector 14">
              <a:extLst>
                <a:ext uri="{FF2B5EF4-FFF2-40B4-BE49-F238E27FC236}">
                  <a16:creationId xmlns:a16="http://schemas.microsoft.com/office/drawing/2014/main" id="{C886BBAE-D9F1-C008-0C0D-903821A6F0C4}"/>
                </a:ext>
              </a:extLst>
            </p:cNvPr>
            <p:cNvCxnSpPr>
              <a:cxnSpLocks/>
              <a:stCxn id="8" idx="3"/>
              <a:endCxn id="7" idx="1"/>
            </p:cNvCxnSpPr>
            <p:nvPr/>
          </p:nvCxnSpPr>
          <p:spPr>
            <a:xfrm flipV="1">
              <a:off x="2560060" y="6097384"/>
              <a:ext cx="1326960" cy="50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0D7F23C-789C-7252-2E81-56999353205A}"/>
                </a:ext>
              </a:extLst>
            </p:cNvPr>
            <p:cNvSpPr/>
            <p:nvPr/>
          </p:nvSpPr>
          <p:spPr>
            <a:xfrm>
              <a:off x="366423" y="1091454"/>
              <a:ext cx="4825434" cy="5689465"/>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15BE465-0392-5312-5C50-6D0CEE9FA2DF}"/>
                </a:ext>
              </a:extLst>
            </p:cNvPr>
            <p:cNvSpPr txBox="1"/>
            <p:nvPr/>
          </p:nvSpPr>
          <p:spPr>
            <a:xfrm>
              <a:off x="416745" y="1079209"/>
              <a:ext cx="3592652" cy="306402"/>
            </a:xfrm>
            <a:prstGeom prst="rect">
              <a:avLst/>
            </a:prstGeom>
            <a:noFill/>
          </p:spPr>
          <p:txBody>
            <a:bodyPr wrap="none" lIns="91440" tIns="45720" rIns="91440" bIns="45720" rtlCol="0" anchor="t">
              <a:spAutoFit/>
            </a:bodyPr>
            <a:lstStyle/>
            <a:p>
              <a:pPr algn="ctr"/>
              <a:r>
                <a:rPr lang="en-US" dirty="0">
                  <a:ln>
                    <a:solidFill>
                      <a:schemeClr val="accent2">
                        <a:lumMod val="75000"/>
                      </a:schemeClr>
                    </a:solidFill>
                  </a:ln>
                  <a:solidFill>
                    <a:schemeClr val="accent6">
                      <a:lumMod val="75000"/>
                    </a:schemeClr>
                  </a:solidFill>
                  <a:latin typeface="Times New Roman"/>
                  <a:cs typeface="Times New Roman"/>
                </a:rPr>
                <a:t>A.  Dataset</a:t>
              </a:r>
              <a:r>
                <a:rPr lang="en-US" sz="1800" dirty="0">
                  <a:ln>
                    <a:solidFill>
                      <a:schemeClr val="accent2">
                        <a:lumMod val="75000"/>
                      </a:schemeClr>
                    </a:solidFill>
                  </a:ln>
                  <a:solidFill>
                    <a:schemeClr val="accent6">
                      <a:lumMod val="75000"/>
                    </a:schemeClr>
                  </a:solidFill>
                  <a:latin typeface="Times New Roman"/>
                  <a:cs typeface="Times New Roman"/>
                </a:rPr>
                <a:t> creation and preprocessing</a:t>
              </a:r>
            </a:p>
          </p:txBody>
        </p:sp>
        <p:pic>
          <p:nvPicPr>
            <p:cNvPr id="19" name="Picture 3">
              <a:extLst>
                <a:ext uri="{FF2B5EF4-FFF2-40B4-BE49-F238E27FC236}">
                  <a16:creationId xmlns:a16="http://schemas.microsoft.com/office/drawing/2014/main" id="{961C00FC-231B-3F95-32AA-E3C418D4CAA4}"/>
                </a:ext>
              </a:extLst>
            </p:cNvPr>
            <p:cNvPicPr>
              <a:picLocks noChangeAspect="1"/>
            </p:cNvPicPr>
            <p:nvPr/>
          </p:nvPicPr>
          <p:blipFill>
            <a:blip r:embed="rId3"/>
            <a:stretch>
              <a:fillRect/>
            </a:stretch>
          </p:blipFill>
          <p:spPr>
            <a:xfrm>
              <a:off x="1872642" y="1850681"/>
              <a:ext cx="986439" cy="844399"/>
            </a:xfrm>
            <a:prstGeom prst="rect">
              <a:avLst/>
            </a:prstGeom>
          </p:spPr>
        </p:pic>
        <p:cxnSp>
          <p:nvCxnSpPr>
            <p:cNvPr id="20" name="Straight Arrow Connector 19">
              <a:extLst>
                <a:ext uri="{FF2B5EF4-FFF2-40B4-BE49-F238E27FC236}">
                  <a16:creationId xmlns:a16="http://schemas.microsoft.com/office/drawing/2014/main" id="{84F7EAD2-EA15-AA39-851A-6A3B203ABBB0}"/>
                </a:ext>
              </a:extLst>
            </p:cNvPr>
            <p:cNvCxnSpPr>
              <a:cxnSpLocks/>
              <a:endCxn id="8" idx="0"/>
            </p:cNvCxnSpPr>
            <p:nvPr/>
          </p:nvCxnSpPr>
          <p:spPr>
            <a:xfrm>
              <a:off x="2089398" y="5061091"/>
              <a:ext cx="0" cy="8057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0DD5480-E56C-A610-FEB1-468555DE1FAB}"/>
                </a:ext>
              </a:extLst>
            </p:cNvPr>
            <p:cNvSpPr txBox="1"/>
            <p:nvPr/>
          </p:nvSpPr>
          <p:spPr>
            <a:xfrm>
              <a:off x="3751225" y="1359973"/>
              <a:ext cx="1237662" cy="485135"/>
            </a:xfrm>
            <a:prstGeom prst="rect">
              <a:avLst/>
            </a:prstGeom>
            <a:noFill/>
          </p:spPr>
          <p:txBody>
            <a:bodyPr wrap="square" rtlCol="0">
              <a:spAutoFit/>
            </a:bodyPr>
            <a:lstStyle/>
            <a:p>
              <a:pPr algn="ctr"/>
              <a:r>
                <a:rPr lang="en-US" sz="1600" dirty="0">
                  <a:ln>
                    <a:solidFill>
                      <a:schemeClr val="accent2">
                        <a:lumMod val="75000"/>
                      </a:schemeClr>
                    </a:solidFill>
                  </a:ln>
                  <a:solidFill>
                    <a:schemeClr val="accent6">
                      <a:lumMod val="75000"/>
                    </a:schemeClr>
                  </a:solidFill>
                  <a:latin typeface="Times New Roman" panose="02020603050405020304" pitchFamily="18" charset="0"/>
                  <a:cs typeface="Times New Roman" panose="02020603050405020304" pitchFamily="18" charset="0"/>
                </a:rPr>
                <a:t>Network Input</a:t>
              </a:r>
            </a:p>
          </p:txBody>
        </p:sp>
        <p:grpSp>
          <p:nvGrpSpPr>
            <p:cNvPr id="47" name="Group 46">
              <a:extLst>
                <a:ext uri="{FF2B5EF4-FFF2-40B4-BE49-F238E27FC236}">
                  <a16:creationId xmlns:a16="http://schemas.microsoft.com/office/drawing/2014/main" id="{6A925889-9B1F-D5F4-94BD-5D6AF64ECA61}"/>
                </a:ext>
              </a:extLst>
            </p:cNvPr>
            <p:cNvGrpSpPr/>
            <p:nvPr/>
          </p:nvGrpSpPr>
          <p:grpSpPr>
            <a:xfrm>
              <a:off x="3742272" y="1902295"/>
              <a:ext cx="1134742" cy="702380"/>
              <a:chOff x="4653393" y="3687124"/>
              <a:chExt cx="1573687" cy="1072812"/>
            </a:xfrm>
          </p:grpSpPr>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6B7665AA-E103-57D9-6AF3-0742B755A9C0}"/>
                      </a:ext>
                    </a:extLst>
                  </p:cNvPr>
                  <p:cNvSpPr/>
                  <p:nvPr/>
                </p:nvSpPr>
                <p:spPr>
                  <a:xfrm rot="16200000">
                    <a:off x="4251862" y="4088657"/>
                    <a:ext cx="1071483" cy="2684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𝑦</m:t>
                              </m:r>
                              <m:r>
                                <a:rPr lang="en-US" sz="1200" b="0" i="1" smtClean="0">
                                  <a:latin typeface="Cambria Math" panose="02040503050406030204" pitchFamily="18" charset="0"/>
                                </a:rPr>
                                <m:t>1</m:t>
                              </m:r>
                            </m:sub>
                          </m:sSub>
                        </m:oMath>
                      </m:oMathPara>
                    </a14:m>
                    <a:endParaRPr lang="en-US" sz="1200"/>
                  </a:p>
                </p:txBody>
              </p:sp>
            </mc:Choice>
            <mc:Fallback xmlns="">
              <p:sp>
                <p:nvSpPr>
                  <p:cNvPr id="78" name="Rectangle 77">
                    <a:extLst>
                      <a:ext uri="{FF2B5EF4-FFF2-40B4-BE49-F238E27FC236}">
                        <a16:creationId xmlns:a16="http://schemas.microsoft.com/office/drawing/2014/main" id="{6B7665AA-E103-57D9-6AF3-0742B755A9C0}"/>
                      </a:ext>
                    </a:extLst>
                  </p:cNvPr>
                  <p:cNvSpPr>
                    <a:spLocks noRot="1" noChangeAspect="1" noMove="1" noResize="1" noEditPoints="1" noAdjustHandles="1" noChangeArrowheads="1" noChangeShapeType="1" noTextEdit="1"/>
                  </p:cNvSpPr>
                  <p:nvPr/>
                </p:nvSpPr>
                <p:spPr>
                  <a:xfrm rot="16200000">
                    <a:off x="4251862" y="4088657"/>
                    <a:ext cx="1071483" cy="268422"/>
                  </a:xfrm>
                  <a:prstGeom prst="rect">
                    <a:avLst/>
                  </a:prstGeom>
                  <a:blipFill>
                    <a:blip r:embed="rId4"/>
                    <a:stretch>
                      <a:fillRect r="-1176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95E7F063-30B7-EE90-D00A-5ED90EF1D30B}"/>
                      </a:ext>
                    </a:extLst>
                  </p:cNvPr>
                  <p:cNvSpPr/>
                  <p:nvPr/>
                </p:nvSpPr>
                <p:spPr>
                  <a:xfrm rot="16200000">
                    <a:off x="4554052" y="4089984"/>
                    <a:ext cx="1071483" cy="2684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𝐸</m:t>
                              </m:r>
                            </m:e>
                            <m:sub>
                              <m:r>
                                <a:rPr lang="en-US" sz="1200" b="0" i="1" smtClean="0">
                                  <a:solidFill>
                                    <a:schemeClr val="tx1"/>
                                  </a:solidFill>
                                  <a:latin typeface="Cambria Math" panose="02040503050406030204" pitchFamily="18" charset="0"/>
                                </a:rPr>
                                <m:t>𝑦</m:t>
                              </m:r>
                              <m:r>
                                <a:rPr lang="en-US" sz="1200" b="0" i="1" smtClean="0">
                                  <a:solidFill>
                                    <a:schemeClr val="tx1"/>
                                  </a:solidFill>
                                  <a:latin typeface="Cambria Math" panose="02040503050406030204" pitchFamily="18" charset="0"/>
                                </a:rPr>
                                <m:t>2</m:t>
                              </m:r>
                            </m:sub>
                          </m:sSub>
                        </m:oMath>
                      </m:oMathPara>
                    </a14:m>
                    <a:endParaRPr lang="en-US" sz="1200">
                      <a:solidFill>
                        <a:schemeClr val="tx1"/>
                      </a:solidFill>
                    </a:endParaRPr>
                  </a:p>
                </p:txBody>
              </p:sp>
            </mc:Choice>
            <mc:Fallback xmlns="">
              <p:sp>
                <p:nvSpPr>
                  <p:cNvPr id="79" name="Rectangle 78">
                    <a:extLst>
                      <a:ext uri="{FF2B5EF4-FFF2-40B4-BE49-F238E27FC236}">
                        <a16:creationId xmlns:a16="http://schemas.microsoft.com/office/drawing/2014/main" id="{95E7F063-30B7-EE90-D00A-5ED90EF1D30B}"/>
                      </a:ext>
                    </a:extLst>
                  </p:cNvPr>
                  <p:cNvSpPr>
                    <a:spLocks noRot="1" noChangeAspect="1" noMove="1" noResize="1" noEditPoints="1" noAdjustHandles="1" noChangeArrowheads="1" noChangeShapeType="1" noTextEdit="1"/>
                  </p:cNvSpPr>
                  <p:nvPr/>
                </p:nvSpPr>
                <p:spPr>
                  <a:xfrm rot="16200000">
                    <a:off x="4554052" y="4089984"/>
                    <a:ext cx="1071483" cy="268422"/>
                  </a:xfrm>
                  <a:prstGeom prst="rect">
                    <a:avLst/>
                  </a:prstGeom>
                  <a:blipFill>
                    <a:blip r:embed="rId5"/>
                    <a:stretch>
                      <a:fillRect r="-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34129077-7AED-096D-09D9-4A82CB2B0DE9}"/>
                      </a:ext>
                    </a:extLst>
                  </p:cNvPr>
                  <p:cNvSpPr/>
                  <p:nvPr/>
                </p:nvSpPr>
                <p:spPr>
                  <a:xfrm rot="16200000">
                    <a:off x="4856088" y="4088657"/>
                    <a:ext cx="1071484" cy="2684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𝑦</m:t>
                              </m:r>
                              <m:r>
                                <a:rPr lang="en-US" sz="1200" b="0" i="1" smtClean="0">
                                  <a:latin typeface="Cambria Math" panose="02040503050406030204" pitchFamily="18" charset="0"/>
                                </a:rPr>
                                <m:t>3</m:t>
                              </m:r>
                            </m:sub>
                          </m:sSub>
                        </m:oMath>
                      </m:oMathPara>
                    </a14:m>
                    <a:endParaRPr lang="en-US" sz="1200"/>
                  </a:p>
                </p:txBody>
              </p:sp>
            </mc:Choice>
            <mc:Fallback xmlns="">
              <p:sp>
                <p:nvSpPr>
                  <p:cNvPr id="80" name="Rectangle 79">
                    <a:extLst>
                      <a:ext uri="{FF2B5EF4-FFF2-40B4-BE49-F238E27FC236}">
                        <a16:creationId xmlns:a16="http://schemas.microsoft.com/office/drawing/2014/main" id="{34129077-7AED-096D-09D9-4A82CB2B0DE9}"/>
                      </a:ext>
                    </a:extLst>
                  </p:cNvPr>
                  <p:cNvSpPr>
                    <a:spLocks noRot="1" noChangeAspect="1" noMove="1" noResize="1" noEditPoints="1" noAdjustHandles="1" noChangeArrowheads="1" noChangeShapeType="1" noTextEdit="1"/>
                  </p:cNvSpPr>
                  <p:nvPr/>
                </p:nvSpPr>
                <p:spPr>
                  <a:xfrm rot="16200000">
                    <a:off x="4856088" y="4088657"/>
                    <a:ext cx="1071484" cy="268422"/>
                  </a:xfrm>
                  <a:prstGeom prst="rect">
                    <a:avLst/>
                  </a:prstGeom>
                  <a:blipFill>
                    <a:blip r:embed="rId6"/>
                    <a:stretch>
                      <a:fillRect r="-17647"/>
                    </a:stretch>
                  </a:blipFill>
                  <a:ln>
                    <a:noFill/>
                  </a:ln>
                </p:spPr>
                <p:txBody>
                  <a:bodyPr/>
                  <a:lstStyle/>
                  <a:p>
                    <a:r>
                      <a:rPr lang="en-US">
                        <a:noFill/>
                      </a:rPr>
                      <a:t> </a:t>
                    </a:r>
                  </a:p>
                </p:txBody>
              </p:sp>
            </mc:Fallback>
          </mc:AlternateContent>
          <p:grpSp>
            <p:nvGrpSpPr>
              <p:cNvPr id="81" name="Group 80">
                <a:extLst>
                  <a:ext uri="{FF2B5EF4-FFF2-40B4-BE49-F238E27FC236}">
                    <a16:creationId xmlns:a16="http://schemas.microsoft.com/office/drawing/2014/main" id="{BA1C3E1B-1AA4-5111-C34A-913DABC2B5D3}"/>
                  </a:ext>
                </a:extLst>
              </p:cNvPr>
              <p:cNvGrpSpPr/>
              <p:nvPr/>
            </p:nvGrpSpPr>
            <p:grpSpPr>
              <a:xfrm rot="5400000">
                <a:off x="5683895" y="4073985"/>
                <a:ext cx="69194" cy="297795"/>
                <a:chOff x="5854508" y="3111719"/>
                <a:chExt cx="143902" cy="619318"/>
              </a:xfrm>
            </p:grpSpPr>
            <p:sp>
              <p:nvSpPr>
                <p:cNvPr id="83" name="Oval 82">
                  <a:extLst>
                    <a:ext uri="{FF2B5EF4-FFF2-40B4-BE49-F238E27FC236}">
                      <a16:creationId xmlns:a16="http://schemas.microsoft.com/office/drawing/2014/main" id="{7ECC0EF6-FF04-242E-D676-B2AD8646E0FF}"/>
                    </a:ext>
                  </a:extLst>
                </p:cNvPr>
                <p:cNvSpPr/>
                <p:nvPr/>
              </p:nvSpPr>
              <p:spPr>
                <a:xfrm>
                  <a:off x="5854587" y="3111719"/>
                  <a:ext cx="143823" cy="14382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34095CE4-4474-0F66-ABEC-AD199440B993}"/>
                    </a:ext>
                  </a:extLst>
                </p:cNvPr>
                <p:cNvSpPr/>
                <p:nvPr/>
              </p:nvSpPr>
              <p:spPr>
                <a:xfrm>
                  <a:off x="5854508" y="3349438"/>
                  <a:ext cx="143826" cy="1438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85" name="Oval 84">
                  <a:extLst>
                    <a:ext uri="{FF2B5EF4-FFF2-40B4-BE49-F238E27FC236}">
                      <a16:creationId xmlns:a16="http://schemas.microsoft.com/office/drawing/2014/main" id="{64DA5046-D412-F4E4-DD36-4C46078CCFBE}"/>
                    </a:ext>
                  </a:extLst>
                </p:cNvPr>
                <p:cNvSpPr/>
                <p:nvPr/>
              </p:nvSpPr>
              <p:spPr>
                <a:xfrm>
                  <a:off x="5854510" y="3587211"/>
                  <a:ext cx="143825" cy="14382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2" name="Rectangle 81">
                    <a:extLst>
                      <a:ext uri="{FF2B5EF4-FFF2-40B4-BE49-F238E27FC236}">
                        <a16:creationId xmlns:a16="http://schemas.microsoft.com/office/drawing/2014/main" id="{C877A0DA-94FB-16E8-2623-73A341C747A0}"/>
                      </a:ext>
                    </a:extLst>
                  </p:cNvPr>
                  <p:cNvSpPr/>
                  <p:nvPr/>
                </p:nvSpPr>
                <p:spPr>
                  <a:xfrm rot="16200000">
                    <a:off x="5557126" y="4088656"/>
                    <a:ext cx="1071485" cy="26842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𝐸</m:t>
                              </m:r>
                            </m:e>
                            <m:sub>
                              <m:r>
                                <a:rPr lang="en-US" sz="1200" b="0" i="1" smtClean="0">
                                  <a:latin typeface="Cambria Math" panose="02040503050406030204" pitchFamily="18" charset="0"/>
                                </a:rPr>
                                <m:t>𝑦</m:t>
                              </m:r>
                              <m:r>
                                <a:rPr lang="en-US" sz="1200" b="0" i="1" smtClean="0">
                                  <a:latin typeface="Cambria Math" panose="02040503050406030204" pitchFamily="18" charset="0"/>
                                </a:rPr>
                                <m:t>30276</m:t>
                              </m:r>
                            </m:sub>
                          </m:sSub>
                        </m:oMath>
                      </m:oMathPara>
                    </a14:m>
                    <a:endParaRPr lang="en-US" sz="1200" dirty="0"/>
                  </a:p>
                </p:txBody>
              </p:sp>
            </mc:Choice>
            <mc:Fallback xmlns="">
              <p:sp>
                <p:nvSpPr>
                  <p:cNvPr id="82" name="Rectangle 81">
                    <a:extLst>
                      <a:ext uri="{FF2B5EF4-FFF2-40B4-BE49-F238E27FC236}">
                        <a16:creationId xmlns:a16="http://schemas.microsoft.com/office/drawing/2014/main" id="{C877A0DA-94FB-16E8-2623-73A341C747A0}"/>
                      </a:ext>
                    </a:extLst>
                  </p:cNvPr>
                  <p:cNvSpPr>
                    <a:spLocks noRot="1" noChangeAspect="1" noMove="1" noResize="1" noEditPoints="1" noAdjustHandles="1" noChangeArrowheads="1" noChangeShapeType="1" noTextEdit="1"/>
                  </p:cNvSpPr>
                  <p:nvPr/>
                </p:nvSpPr>
                <p:spPr>
                  <a:xfrm rot="16200000">
                    <a:off x="5557126" y="4088656"/>
                    <a:ext cx="1071485" cy="268422"/>
                  </a:xfrm>
                  <a:prstGeom prst="rect">
                    <a:avLst/>
                  </a:prstGeom>
                  <a:blipFill>
                    <a:blip r:embed="rId7"/>
                    <a:stretch>
                      <a:fillRect r="-18750"/>
                    </a:stretch>
                  </a:blipFill>
                  <a:ln>
                    <a:noFill/>
                  </a:ln>
                </p:spPr>
                <p:txBody>
                  <a:bodyPr/>
                  <a:lstStyle/>
                  <a:p>
                    <a:r>
                      <a:rPr lang="en-US">
                        <a:noFill/>
                      </a:rPr>
                      <a:t> </a:t>
                    </a:r>
                  </a:p>
                </p:txBody>
              </p:sp>
            </mc:Fallback>
          </mc:AlternateContent>
        </p:grpSp>
        <p:sp>
          <p:nvSpPr>
            <p:cNvPr id="48" name="Double Bracket 47">
              <a:extLst>
                <a:ext uri="{FF2B5EF4-FFF2-40B4-BE49-F238E27FC236}">
                  <a16:creationId xmlns:a16="http://schemas.microsoft.com/office/drawing/2014/main" id="{0DBAFB04-313B-23DD-30B0-A8E1EA4C64D2}"/>
                </a:ext>
              </a:extLst>
            </p:cNvPr>
            <p:cNvSpPr/>
            <p:nvPr/>
          </p:nvSpPr>
          <p:spPr>
            <a:xfrm>
              <a:off x="3563570" y="1840366"/>
              <a:ext cx="1486096" cy="839243"/>
            </a:xfrm>
            <a:prstGeom prst="bracketPair">
              <a:avLst/>
            </a:prstGeom>
            <a:noFill/>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77093212-E961-C973-B9D0-56010DD6D968}"/>
                </a:ext>
              </a:extLst>
            </p:cNvPr>
            <p:cNvCxnSpPr>
              <a:cxnSpLocks/>
              <a:stCxn id="19" idx="3"/>
            </p:cNvCxnSpPr>
            <p:nvPr/>
          </p:nvCxnSpPr>
          <p:spPr>
            <a:xfrm flipV="1">
              <a:off x="2859081" y="2272022"/>
              <a:ext cx="160567" cy="8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descr="A picture containing bar chart&#10;&#10;Description automatically generated">
              <a:extLst>
                <a:ext uri="{FF2B5EF4-FFF2-40B4-BE49-F238E27FC236}">
                  <a16:creationId xmlns:a16="http://schemas.microsoft.com/office/drawing/2014/main" id="{6FC80746-C6E3-B48D-9EC5-AA51056414CE}"/>
                </a:ext>
              </a:extLst>
            </p:cNvPr>
            <p:cNvPicPr>
              <a:picLocks noChangeAspect="1"/>
            </p:cNvPicPr>
            <p:nvPr/>
          </p:nvPicPr>
          <p:blipFill>
            <a:blip r:embed="rId8"/>
            <a:stretch>
              <a:fillRect/>
            </a:stretch>
          </p:blipFill>
          <p:spPr>
            <a:xfrm>
              <a:off x="1739062" y="4467303"/>
              <a:ext cx="1385013" cy="671587"/>
            </a:xfrm>
            <a:prstGeom prst="rect">
              <a:avLst/>
            </a:prstGeom>
          </p:spPr>
        </p:pic>
        <p:cxnSp>
          <p:nvCxnSpPr>
            <p:cNvPr id="52" name="Elbow Connector 51">
              <a:extLst>
                <a:ext uri="{FF2B5EF4-FFF2-40B4-BE49-F238E27FC236}">
                  <a16:creationId xmlns:a16="http://schemas.microsoft.com/office/drawing/2014/main" id="{8BF77B5D-8853-4687-B0E1-B46071A8A451}"/>
                </a:ext>
              </a:extLst>
            </p:cNvPr>
            <p:cNvCxnSpPr>
              <a:cxnSpLocks/>
              <a:endCxn id="19" idx="2"/>
            </p:cNvCxnSpPr>
            <p:nvPr/>
          </p:nvCxnSpPr>
          <p:spPr>
            <a:xfrm rot="5400000" flipH="1" flipV="1">
              <a:off x="1693006" y="2766069"/>
              <a:ext cx="743843" cy="601867"/>
            </a:xfrm>
            <a:prstGeom prst="bentConnector3">
              <a:avLst>
                <a:gd name="adj1" fmla="val -39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a:extLst>
                <a:ext uri="{FF2B5EF4-FFF2-40B4-BE49-F238E27FC236}">
                  <a16:creationId xmlns:a16="http://schemas.microsoft.com/office/drawing/2014/main" id="{60862113-3B6B-6F95-4EA0-3B89ABA2BF8E}"/>
                </a:ext>
              </a:extLst>
            </p:cNvPr>
            <p:cNvCxnSpPr>
              <a:cxnSpLocks/>
            </p:cNvCxnSpPr>
            <p:nvPr/>
          </p:nvCxnSpPr>
          <p:spPr>
            <a:xfrm rot="16200000" flipH="1">
              <a:off x="1530344" y="3620834"/>
              <a:ext cx="898700" cy="794237"/>
            </a:xfrm>
            <a:prstGeom prst="bentConnector3">
              <a:avLst>
                <a:gd name="adj1" fmla="val 347"/>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6764E686-773F-137E-1DC6-64BB6213C94D}"/>
                    </a:ext>
                  </a:extLst>
                </p:cNvPr>
                <p:cNvSpPr txBox="1"/>
                <p:nvPr/>
              </p:nvSpPr>
              <p:spPr>
                <a:xfrm>
                  <a:off x="1310097" y="4696536"/>
                  <a:ext cx="431572" cy="229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𝑹</m:t>
                        </m:r>
                        <m:r>
                          <a:rPr lang="en-US" b="1" i="1" smtClean="0">
                            <a:latin typeface="Cambria Math" panose="02040503050406030204" pitchFamily="18" charset="0"/>
                          </a:rPr>
                          <m:t>=</m:t>
                        </m:r>
                      </m:oMath>
                    </m:oMathPara>
                  </a14:m>
                  <a:endParaRPr lang="en-US" b="1"/>
                </a:p>
              </p:txBody>
            </p:sp>
          </mc:Choice>
          <mc:Fallback xmlns="">
            <p:sp>
              <p:nvSpPr>
                <p:cNvPr id="54" name="TextBox 53">
                  <a:extLst>
                    <a:ext uri="{FF2B5EF4-FFF2-40B4-BE49-F238E27FC236}">
                      <a16:creationId xmlns:a16="http://schemas.microsoft.com/office/drawing/2014/main" id="{6764E686-773F-137E-1DC6-64BB6213C94D}"/>
                    </a:ext>
                  </a:extLst>
                </p:cNvPr>
                <p:cNvSpPr txBox="1">
                  <a:spLocks noRot="1" noChangeAspect="1" noMove="1" noResize="1" noEditPoints="1" noAdjustHandles="1" noChangeArrowheads="1" noChangeShapeType="1" noTextEdit="1"/>
                </p:cNvSpPr>
                <p:nvPr/>
              </p:nvSpPr>
              <p:spPr>
                <a:xfrm>
                  <a:off x="1310097" y="4696536"/>
                  <a:ext cx="431572" cy="229801"/>
                </a:xfrm>
                <a:prstGeom prst="rect">
                  <a:avLst/>
                </a:prstGeom>
                <a:blipFill>
                  <a:blip r:embed="rId9"/>
                  <a:stretch>
                    <a:fillRect l="-14286" r="-5714" b="-315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DA1075E-EC13-3AB1-1E30-76F44A95CE26}"/>
                    </a:ext>
                  </a:extLst>
                </p:cNvPr>
                <p:cNvSpPr txBox="1"/>
                <p:nvPr/>
              </p:nvSpPr>
              <p:spPr>
                <a:xfrm>
                  <a:off x="3091560" y="2156163"/>
                  <a:ext cx="422358" cy="2298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𝑬</m:t>
                        </m:r>
                        <m:r>
                          <a:rPr lang="en-US" b="1" i="1" smtClean="0">
                            <a:latin typeface="Cambria Math" panose="02040503050406030204" pitchFamily="18" charset="0"/>
                          </a:rPr>
                          <m:t>=</m:t>
                        </m:r>
                      </m:oMath>
                    </m:oMathPara>
                  </a14:m>
                  <a:endParaRPr lang="en-US" b="1"/>
                </a:p>
              </p:txBody>
            </p:sp>
          </mc:Choice>
          <mc:Fallback xmlns="">
            <p:sp>
              <p:nvSpPr>
                <p:cNvPr id="55" name="TextBox 54">
                  <a:extLst>
                    <a:ext uri="{FF2B5EF4-FFF2-40B4-BE49-F238E27FC236}">
                      <a16:creationId xmlns:a16="http://schemas.microsoft.com/office/drawing/2014/main" id="{7DA1075E-EC13-3AB1-1E30-76F44A95CE26}"/>
                    </a:ext>
                  </a:extLst>
                </p:cNvPr>
                <p:cNvSpPr txBox="1">
                  <a:spLocks noRot="1" noChangeAspect="1" noMove="1" noResize="1" noEditPoints="1" noAdjustHandles="1" noChangeArrowheads="1" noChangeShapeType="1" noTextEdit="1"/>
                </p:cNvSpPr>
                <p:nvPr/>
              </p:nvSpPr>
              <p:spPr>
                <a:xfrm>
                  <a:off x="3091560" y="2156163"/>
                  <a:ext cx="422358" cy="229801"/>
                </a:xfrm>
                <a:prstGeom prst="rect">
                  <a:avLst/>
                </a:prstGeom>
                <a:blipFill>
                  <a:blip r:embed="rId10"/>
                  <a:stretch>
                    <a:fillRect l="-14706" r="-8824" b="-26316"/>
                  </a:stretch>
                </a:blipFill>
              </p:spPr>
              <p:txBody>
                <a:bodyPr/>
                <a:lstStyle/>
                <a:p>
                  <a:r>
                    <a:rPr lang="en-US">
                      <a:noFill/>
                    </a:rPr>
                    <a:t> </a:t>
                  </a:r>
                </a:p>
              </p:txBody>
            </p:sp>
          </mc:Fallback>
        </mc:AlternateContent>
        <p:pic>
          <p:nvPicPr>
            <p:cNvPr id="72" name="Picture 71" descr="Chart, bubble chart&#10;&#10;Description automatically generated">
              <a:extLst>
                <a:ext uri="{FF2B5EF4-FFF2-40B4-BE49-F238E27FC236}">
                  <a16:creationId xmlns:a16="http://schemas.microsoft.com/office/drawing/2014/main" id="{7E529B13-2226-FDDB-62A3-2262C5A75E63}"/>
                </a:ext>
              </a:extLst>
            </p:cNvPr>
            <p:cNvPicPr>
              <a:picLocks/>
            </p:cNvPicPr>
            <p:nvPr/>
          </p:nvPicPr>
          <p:blipFill>
            <a:blip r:embed="rId11"/>
            <a:stretch>
              <a:fillRect/>
            </a:stretch>
          </p:blipFill>
          <p:spPr>
            <a:xfrm>
              <a:off x="537658" y="2912341"/>
              <a:ext cx="1271016" cy="1271016"/>
            </a:xfrm>
            <a:prstGeom prst="rect">
              <a:avLst/>
            </a:prstGeom>
          </p:spPr>
        </p:pic>
      </p:grpSp>
      <p:grpSp>
        <p:nvGrpSpPr>
          <p:cNvPr id="99" name="Group 98">
            <a:extLst>
              <a:ext uri="{FF2B5EF4-FFF2-40B4-BE49-F238E27FC236}">
                <a16:creationId xmlns:a16="http://schemas.microsoft.com/office/drawing/2014/main" id="{D44B412E-B06B-B919-A70C-42CA388F4EFC}"/>
              </a:ext>
            </a:extLst>
          </p:cNvPr>
          <p:cNvGrpSpPr/>
          <p:nvPr/>
        </p:nvGrpSpPr>
        <p:grpSpPr>
          <a:xfrm>
            <a:off x="5049666" y="1078442"/>
            <a:ext cx="6755894" cy="2833197"/>
            <a:chOff x="5049666" y="1078442"/>
            <a:chExt cx="6755894" cy="2833197"/>
          </a:xfrm>
        </p:grpSpPr>
        <p:grpSp>
          <p:nvGrpSpPr>
            <p:cNvPr id="95" name="Group 94">
              <a:extLst>
                <a:ext uri="{FF2B5EF4-FFF2-40B4-BE49-F238E27FC236}">
                  <a16:creationId xmlns:a16="http://schemas.microsoft.com/office/drawing/2014/main" id="{2253CD6F-5798-CF28-7F4A-B93FDE7A7435}"/>
                </a:ext>
              </a:extLst>
            </p:cNvPr>
            <p:cNvGrpSpPr/>
            <p:nvPr/>
          </p:nvGrpSpPr>
          <p:grpSpPr>
            <a:xfrm>
              <a:off x="5210184" y="1078442"/>
              <a:ext cx="6595376" cy="2833197"/>
              <a:chOff x="5210184" y="1078442"/>
              <a:chExt cx="6595376" cy="2833197"/>
            </a:xfrm>
          </p:grpSpPr>
          <p:sp>
            <p:nvSpPr>
              <p:cNvPr id="18" name="Rectangle 17">
                <a:extLst>
                  <a:ext uri="{FF2B5EF4-FFF2-40B4-BE49-F238E27FC236}">
                    <a16:creationId xmlns:a16="http://schemas.microsoft.com/office/drawing/2014/main" id="{3D1E30EF-6B78-8933-654D-BB8230194F74}"/>
                  </a:ext>
                </a:extLst>
              </p:cNvPr>
              <p:cNvSpPr/>
              <p:nvPr/>
            </p:nvSpPr>
            <p:spPr>
              <a:xfrm>
                <a:off x="5253364" y="1091454"/>
                <a:ext cx="6552196" cy="2820185"/>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0E1C158-ABEF-19AC-CBA6-18B3D8FED1E4}"/>
                  </a:ext>
                </a:extLst>
              </p:cNvPr>
              <p:cNvSpPr txBox="1"/>
              <p:nvPr/>
            </p:nvSpPr>
            <p:spPr>
              <a:xfrm>
                <a:off x="5210184" y="1078442"/>
                <a:ext cx="2513264" cy="369332"/>
              </a:xfrm>
              <a:prstGeom prst="rect">
                <a:avLst/>
              </a:prstGeom>
              <a:noFill/>
            </p:spPr>
            <p:txBody>
              <a:bodyPr wrap="square" rtlCol="0">
                <a:spAutoFit/>
              </a:bodyPr>
              <a:lstStyle/>
              <a:p>
                <a:pPr algn="ctr"/>
                <a:r>
                  <a:rPr lang="en-US" sz="1800" dirty="0">
                    <a:ln>
                      <a:solidFill>
                        <a:srgbClr val="0070C0"/>
                      </a:solidFill>
                    </a:ln>
                    <a:solidFill>
                      <a:srgbClr val="0070C0"/>
                    </a:solidFill>
                    <a:latin typeface="Times New Roman" panose="02020603050405020304" pitchFamily="18" charset="0"/>
                    <a:cs typeface="Times New Roman" panose="02020603050405020304" pitchFamily="18" charset="0"/>
                  </a:rPr>
                  <a:t>B.   </a:t>
                </a:r>
                <a:r>
                  <a:rPr lang="en-US" dirty="0">
                    <a:ln>
                      <a:solidFill>
                        <a:srgbClr val="0070C0"/>
                      </a:solidFill>
                    </a:ln>
                    <a:solidFill>
                      <a:srgbClr val="0070C0"/>
                    </a:solidFill>
                    <a:latin typeface="Times New Roman" panose="02020603050405020304" pitchFamily="18" charset="0"/>
                    <a:cs typeface="Times New Roman" panose="02020603050405020304" pitchFamily="18" charset="0"/>
                  </a:rPr>
                  <a:t>Model Architecture</a:t>
                </a:r>
                <a:r>
                  <a:rPr lang="en-US" sz="1800" dirty="0">
                    <a:ln>
                      <a:solidFill>
                        <a:srgbClr val="0070C0"/>
                      </a:solidFill>
                    </a:ln>
                    <a:solidFill>
                      <a:srgbClr val="0070C0"/>
                    </a:solidFill>
                    <a:latin typeface="Times New Roman" panose="02020603050405020304" pitchFamily="18" charset="0"/>
                    <a:cs typeface="Times New Roman" panose="02020603050405020304" pitchFamily="18" charset="0"/>
                  </a:rPr>
                  <a:t> </a:t>
                </a:r>
              </a:p>
            </p:txBody>
          </p:sp>
          <p:cxnSp>
            <p:nvCxnSpPr>
              <p:cNvPr id="32" name="Straight Arrow Connector 31">
                <a:extLst>
                  <a:ext uri="{FF2B5EF4-FFF2-40B4-BE49-F238E27FC236}">
                    <a16:creationId xmlns:a16="http://schemas.microsoft.com/office/drawing/2014/main" id="{00522604-AA92-F4D9-1116-CE0ACFD74EC2}"/>
                  </a:ext>
                </a:extLst>
              </p:cNvPr>
              <p:cNvCxnSpPr>
                <a:cxnSpLocks/>
              </p:cNvCxnSpPr>
              <p:nvPr/>
            </p:nvCxnSpPr>
            <p:spPr>
              <a:xfrm flipV="1">
                <a:off x="8085143" y="3519456"/>
                <a:ext cx="130960" cy="9065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FD31EF6-FD42-8F49-D0FA-CD510613E829}"/>
                  </a:ext>
                </a:extLst>
              </p:cNvPr>
              <p:cNvGrpSpPr/>
              <p:nvPr/>
            </p:nvGrpSpPr>
            <p:grpSpPr>
              <a:xfrm>
                <a:off x="5808517" y="1221426"/>
                <a:ext cx="5754515" cy="2579790"/>
                <a:chOff x="4747552" y="586984"/>
                <a:chExt cx="6006138" cy="3109642"/>
              </a:xfrm>
            </p:grpSpPr>
            <p:pic>
              <p:nvPicPr>
                <p:cNvPr id="86" name="Picture 85" descr="A screenshot of a computer&#10;&#10;Description automatically generated with low confidence">
                  <a:extLst>
                    <a:ext uri="{FF2B5EF4-FFF2-40B4-BE49-F238E27FC236}">
                      <a16:creationId xmlns:a16="http://schemas.microsoft.com/office/drawing/2014/main" id="{80CF255D-87F4-6E56-DAAD-F5F2C1512FE2}"/>
                    </a:ext>
                  </a:extLst>
                </p:cNvPr>
                <p:cNvPicPr>
                  <a:picLocks noChangeAspect="1"/>
                </p:cNvPicPr>
                <p:nvPr/>
              </p:nvPicPr>
              <p:blipFill>
                <a:blip r:embed="rId12"/>
                <a:stretch>
                  <a:fillRect/>
                </a:stretch>
              </p:blipFill>
              <p:spPr>
                <a:xfrm>
                  <a:off x="4747552" y="586984"/>
                  <a:ext cx="6006138" cy="3084752"/>
                </a:xfrm>
                <a:prstGeom prst="rect">
                  <a:avLst/>
                </a:prstGeom>
              </p:spPr>
            </p:pic>
            <p:sp>
              <p:nvSpPr>
                <p:cNvPr id="87" name="Rectangle 86">
                  <a:extLst>
                    <a:ext uri="{FF2B5EF4-FFF2-40B4-BE49-F238E27FC236}">
                      <a16:creationId xmlns:a16="http://schemas.microsoft.com/office/drawing/2014/main" id="{FC7F9AE9-E397-009D-E4BA-EEE521E494DB}"/>
                    </a:ext>
                  </a:extLst>
                </p:cNvPr>
                <p:cNvSpPr/>
                <p:nvPr/>
              </p:nvSpPr>
              <p:spPr>
                <a:xfrm>
                  <a:off x="7260412" y="3017366"/>
                  <a:ext cx="865560" cy="679260"/>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a:solidFill>
                        <a:sysClr val="windowText" lastClr="000000"/>
                      </a:solidFill>
                      <a:latin typeface="Times" pitchFamily="2" charset="0"/>
                      <a:cs typeface="Arial"/>
                    </a:rPr>
                    <a:t>Predicted Phase Delays</a:t>
                  </a:r>
                </a:p>
              </p:txBody>
            </p:sp>
          </p:grpSp>
          <p:sp>
            <p:nvSpPr>
              <p:cNvPr id="50" name="Rectangle 49">
                <a:extLst>
                  <a:ext uri="{FF2B5EF4-FFF2-40B4-BE49-F238E27FC236}">
                    <a16:creationId xmlns:a16="http://schemas.microsoft.com/office/drawing/2014/main" id="{A8DE2906-2135-3248-E9AF-8B1F51FCB978}"/>
                  </a:ext>
                </a:extLst>
              </p:cNvPr>
              <p:cNvSpPr/>
              <p:nvPr/>
            </p:nvSpPr>
            <p:spPr>
              <a:xfrm>
                <a:off x="5822601" y="1465447"/>
                <a:ext cx="776262" cy="387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descr="A picture containing bar chart&#10;&#10;Description automatically generated">
                <a:extLst>
                  <a:ext uri="{FF2B5EF4-FFF2-40B4-BE49-F238E27FC236}">
                    <a16:creationId xmlns:a16="http://schemas.microsoft.com/office/drawing/2014/main" id="{CAAEFCBA-C335-595C-27E2-0B87E61D2319}"/>
                  </a:ext>
                </a:extLst>
              </p:cNvPr>
              <p:cNvPicPr>
                <a:picLocks noChangeAspect="1"/>
              </p:cNvPicPr>
              <p:nvPr/>
            </p:nvPicPr>
            <p:blipFill>
              <a:blip r:embed="rId13"/>
              <a:stretch>
                <a:fillRect/>
              </a:stretch>
            </p:blipFill>
            <p:spPr>
              <a:xfrm>
                <a:off x="9576938" y="3311051"/>
                <a:ext cx="1000411" cy="490870"/>
              </a:xfrm>
              <a:prstGeom prst="rect">
                <a:avLst/>
              </a:prstGeom>
            </p:spPr>
          </p:pic>
          <p:pic>
            <p:nvPicPr>
              <p:cNvPr id="67" name="Picture 66" descr="A picture containing bar chart&#10;&#10;Description automatically generated">
                <a:extLst>
                  <a:ext uri="{FF2B5EF4-FFF2-40B4-BE49-F238E27FC236}">
                    <a16:creationId xmlns:a16="http://schemas.microsoft.com/office/drawing/2014/main" id="{7C4D641D-D460-BCDB-0BD4-6407710EA06E}"/>
                  </a:ext>
                </a:extLst>
              </p:cNvPr>
              <p:cNvPicPr>
                <a:picLocks noChangeAspect="1"/>
              </p:cNvPicPr>
              <p:nvPr/>
            </p:nvPicPr>
            <p:blipFill>
              <a:blip r:embed="rId14"/>
              <a:stretch>
                <a:fillRect/>
              </a:stretch>
            </p:blipFill>
            <p:spPr>
              <a:xfrm>
                <a:off x="10624938" y="1955088"/>
                <a:ext cx="1032634" cy="471909"/>
              </a:xfrm>
              <a:prstGeom prst="rect">
                <a:avLst/>
              </a:prstGeom>
            </p:spPr>
          </p:pic>
        </p:grpSp>
        <p:cxnSp>
          <p:nvCxnSpPr>
            <p:cNvPr id="74" name="Elbow Connector 73">
              <a:extLst>
                <a:ext uri="{FF2B5EF4-FFF2-40B4-BE49-F238E27FC236}">
                  <a16:creationId xmlns:a16="http://schemas.microsoft.com/office/drawing/2014/main" id="{DC16E899-E9E3-9F12-83B2-DA6CE1CBB1B6}"/>
                </a:ext>
              </a:extLst>
            </p:cNvPr>
            <p:cNvCxnSpPr>
              <a:cxnSpLocks/>
              <a:stCxn id="48" idx="3"/>
              <a:endCxn id="50" idx="1"/>
            </p:cNvCxnSpPr>
            <p:nvPr/>
          </p:nvCxnSpPr>
          <p:spPr>
            <a:xfrm flipV="1">
              <a:off x="5049666" y="1659090"/>
              <a:ext cx="772935" cy="60089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3F7EEBA1-81A3-3DCD-9559-9E7E42FB8592}"/>
              </a:ext>
            </a:extLst>
          </p:cNvPr>
          <p:cNvGrpSpPr/>
          <p:nvPr/>
        </p:nvGrpSpPr>
        <p:grpSpPr>
          <a:xfrm>
            <a:off x="5254855" y="3801217"/>
            <a:ext cx="6550705" cy="2979702"/>
            <a:chOff x="5254855" y="3801217"/>
            <a:chExt cx="6550705" cy="2979702"/>
          </a:xfrm>
        </p:grpSpPr>
        <p:cxnSp>
          <p:nvCxnSpPr>
            <p:cNvPr id="34" name="Elbow Connector 33">
              <a:extLst>
                <a:ext uri="{FF2B5EF4-FFF2-40B4-BE49-F238E27FC236}">
                  <a16:creationId xmlns:a16="http://schemas.microsoft.com/office/drawing/2014/main" id="{73245A55-4DF3-3164-C89E-72AF4B7E81AF}"/>
                </a:ext>
              </a:extLst>
            </p:cNvPr>
            <p:cNvCxnSpPr>
              <a:cxnSpLocks/>
              <a:stCxn id="87" idx="2"/>
              <a:endCxn id="26" idx="0"/>
            </p:cNvCxnSpPr>
            <p:nvPr/>
          </p:nvCxnSpPr>
          <p:spPr>
            <a:xfrm rot="5400000">
              <a:off x="7089127" y="3289385"/>
              <a:ext cx="1029793" cy="2053457"/>
            </a:xfrm>
            <a:prstGeom prst="bentConnector3">
              <a:avLst>
                <a:gd name="adj1" fmla="val 5000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96B7C160-6E82-4D2B-1668-F5B482C19316}"/>
                </a:ext>
              </a:extLst>
            </p:cNvPr>
            <p:cNvCxnSpPr>
              <a:cxnSpLocks/>
              <a:stCxn id="87" idx="2"/>
            </p:cNvCxnSpPr>
            <p:nvPr/>
          </p:nvCxnSpPr>
          <p:spPr>
            <a:xfrm rot="16200000" flipH="1">
              <a:off x="8762641" y="3669328"/>
              <a:ext cx="625818" cy="889595"/>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23F6872-105D-DA97-627C-BD6B9D7925F1}"/>
                </a:ext>
              </a:extLst>
            </p:cNvPr>
            <p:cNvSpPr/>
            <p:nvPr/>
          </p:nvSpPr>
          <p:spPr>
            <a:xfrm>
              <a:off x="10491568" y="4746067"/>
              <a:ext cx="1185593" cy="50425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dirty="0">
                  <a:solidFill>
                    <a:sysClr val="windowText" lastClr="000000"/>
                  </a:solidFill>
                  <a:latin typeface="Times" pitchFamily="2" charset="0"/>
                  <a:cs typeface="Arial"/>
                </a:rPr>
                <a:t>Reconstructed</a:t>
              </a:r>
            </a:p>
            <a:p>
              <a:pPr algn="ctr"/>
              <a:r>
                <a:rPr lang="en-US" sz="1300" dirty="0">
                  <a:solidFill>
                    <a:sysClr val="windowText" lastClr="000000"/>
                  </a:solidFill>
                  <a:latin typeface="Times" pitchFamily="2" charset="0"/>
                  <a:cs typeface="Arial"/>
                </a:rPr>
                <a:t>E Field Image</a:t>
              </a:r>
            </a:p>
          </p:txBody>
        </p:sp>
        <p:sp>
          <p:nvSpPr>
            <p:cNvPr id="25" name="TextBox 24">
              <a:extLst>
                <a:ext uri="{FF2B5EF4-FFF2-40B4-BE49-F238E27FC236}">
                  <a16:creationId xmlns:a16="http://schemas.microsoft.com/office/drawing/2014/main" id="{D5B8B039-847B-5833-4920-C198E7FFCE09}"/>
                </a:ext>
              </a:extLst>
            </p:cNvPr>
            <p:cNvSpPr txBox="1"/>
            <p:nvPr/>
          </p:nvSpPr>
          <p:spPr>
            <a:xfrm>
              <a:off x="6581740" y="4346020"/>
              <a:ext cx="975466" cy="38300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Lagrange Interpolation</a:t>
              </a:r>
            </a:p>
          </p:txBody>
        </p:sp>
        <p:sp>
          <p:nvSpPr>
            <p:cNvPr id="26" name="Rectangle 25">
              <a:extLst>
                <a:ext uri="{FF2B5EF4-FFF2-40B4-BE49-F238E27FC236}">
                  <a16:creationId xmlns:a16="http://schemas.microsoft.com/office/drawing/2014/main" id="{2AA38871-17FD-B7DF-6788-0629D335FF2D}"/>
                </a:ext>
              </a:extLst>
            </p:cNvPr>
            <p:cNvSpPr/>
            <p:nvPr/>
          </p:nvSpPr>
          <p:spPr>
            <a:xfrm>
              <a:off x="5759174" y="4831009"/>
              <a:ext cx="1636241" cy="38080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ysClr val="windowText" lastClr="000000"/>
                  </a:solidFill>
                  <a:latin typeface="Times" pitchFamily="2" charset="0"/>
                  <a:cs typeface="Arial"/>
                </a:rPr>
                <a:t>Predicted Radii</a:t>
              </a:r>
            </a:p>
          </p:txBody>
        </p:sp>
        <p:sp>
          <p:nvSpPr>
            <p:cNvPr id="27" name="TextBox 26">
              <a:extLst>
                <a:ext uri="{FF2B5EF4-FFF2-40B4-BE49-F238E27FC236}">
                  <a16:creationId xmlns:a16="http://schemas.microsoft.com/office/drawing/2014/main" id="{B209F76F-C23A-A8BA-D6FE-729DA10F8E87}"/>
                </a:ext>
              </a:extLst>
            </p:cNvPr>
            <p:cNvSpPr txBox="1"/>
            <p:nvPr/>
          </p:nvSpPr>
          <p:spPr>
            <a:xfrm>
              <a:off x="5712886" y="5587481"/>
              <a:ext cx="993277" cy="38300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Taylor Series</a:t>
              </a:r>
            </a:p>
            <a:p>
              <a:pPr algn="ctr"/>
              <a:r>
                <a:rPr lang="en-US" sz="1200" dirty="0">
                  <a:latin typeface="Times New Roman" panose="02020603050405020304" pitchFamily="18" charset="0"/>
                  <a:cs typeface="Times New Roman" panose="02020603050405020304" pitchFamily="18" charset="0"/>
                </a:rPr>
                <a:t>Analysis</a:t>
              </a:r>
            </a:p>
          </p:txBody>
        </p:sp>
        <p:sp>
          <p:nvSpPr>
            <p:cNvPr id="28" name="Rectangle 27">
              <a:extLst>
                <a:ext uri="{FF2B5EF4-FFF2-40B4-BE49-F238E27FC236}">
                  <a16:creationId xmlns:a16="http://schemas.microsoft.com/office/drawing/2014/main" id="{438F5A9F-636C-778A-EF42-BEAA59F23EF8}"/>
                </a:ext>
              </a:extLst>
            </p:cNvPr>
            <p:cNvSpPr/>
            <p:nvPr/>
          </p:nvSpPr>
          <p:spPr>
            <a:xfrm>
              <a:off x="5737911" y="6034908"/>
              <a:ext cx="1671109" cy="434031"/>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ysClr val="windowText" lastClr="000000"/>
                  </a:solidFill>
                  <a:latin typeface="Times" pitchFamily="2" charset="0"/>
                  <a:cs typeface="Arial"/>
                </a:rPr>
                <a:t>Predicted Curvatures</a:t>
              </a:r>
            </a:p>
          </p:txBody>
        </p:sp>
        <p:sp>
          <p:nvSpPr>
            <p:cNvPr id="29" name="Rectangle 28">
              <a:extLst>
                <a:ext uri="{FF2B5EF4-FFF2-40B4-BE49-F238E27FC236}">
                  <a16:creationId xmlns:a16="http://schemas.microsoft.com/office/drawing/2014/main" id="{C4211D40-57A5-55E8-5AD6-C93112394BBB}"/>
                </a:ext>
              </a:extLst>
            </p:cNvPr>
            <p:cNvSpPr/>
            <p:nvPr/>
          </p:nvSpPr>
          <p:spPr>
            <a:xfrm>
              <a:off x="10491569" y="5963770"/>
              <a:ext cx="1185593" cy="505169"/>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dirty="0">
                  <a:solidFill>
                    <a:sysClr val="windowText" lastClr="000000"/>
                  </a:solidFill>
                  <a:latin typeface="Times" pitchFamily="2" charset="0"/>
                  <a:cs typeface="Arial"/>
                </a:rPr>
                <a:t>Original Curvatures</a:t>
              </a:r>
            </a:p>
          </p:txBody>
        </p:sp>
        <p:cxnSp>
          <p:nvCxnSpPr>
            <p:cNvPr id="30" name="Straight Arrow Connector 29">
              <a:extLst>
                <a:ext uri="{FF2B5EF4-FFF2-40B4-BE49-F238E27FC236}">
                  <a16:creationId xmlns:a16="http://schemas.microsoft.com/office/drawing/2014/main" id="{F0736727-1FFE-36B1-0B5C-2679E0ED9776}"/>
                </a:ext>
              </a:extLst>
            </p:cNvPr>
            <p:cNvCxnSpPr>
              <a:cxnSpLocks/>
              <a:endCxn id="39" idx="1"/>
            </p:cNvCxnSpPr>
            <p:nvPr/>
          </p:nvCxnSpPr>
          <p:spPr>
            <a:xfrm>
              <a:off x="7395415" y="5103055"/>
              <a:ext cx="107433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F0D323-AB3E-619F-B97F-C897C67B4F3C}"/>
                </a:ext>
              </a:extLst>
            </p:cNvPr>
            <p:cNvCxnSpPr>
              <a:cxnSpLocks/>
              <a:stCxn id="29" idx="1"/>
              <a:endCxn id="38" idx="3"/>
            </p:cNvCxnSpPr>
            <p:nvPr/>
          </p:nvCxnSpPr>
          <p:spPr>
            <a:xfrm flipH="1">
              <a:off x="10278462" y="6216355"/>
              <a:ext cx="2131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0E9A6E8-4CA6-1E93-4069-7CFCB2A55570}"/>
                </a:ext>
              </a:extLst>
            </p:cNvPr>
            <p:cNvCxnSpPr>
              <a:cxnSpLocks/>
              <a:stCxn id="28" idx="3"/>
              <a:endCxn id="38" idx="1"/>
            </p:cNvCxnSpPr>
            <p:nvPr/>
          </p:nvCxnSpPr>
          <p:spPr>
            <a:xfrm flipV="1">
              <a:off x="7409020" y="6229940"/>
              <a:ext cx="1386356"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E9D6574-3531-DFB5-5A51-CB0592C2AB2D}"/>
                </a:ext>
              </a:extLst>
            </p:cNvPr>
            <p:cNvSpPr/>
            <p:nvPr/>
          </p:nvSpPr>
          <p:spPr>
            <a:xfrm>
              <a:off x="5254928" y="3980969"/>
              <a:ext cx="2366060" cy="2799950"/>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7F13F5C1-28CB-E2AD-1C0F-1DE0ED88F466}"/>
                </a:ext>
              </a:extLst>
            </p:cNvPr>
            <p:cNvSpPr txBox="1"/>
            <p:nvPr/>
          </p:nvSpPr>
          <p:spPr>
            <a:xfrm>
              <a:off x="5254855" y="6447415"/>
              <a:ext cx="2327115" cy="306402"/>
            </a:xfrm>
            <a:prstGeom prst="rect">
              <a:avLst/>
            </a:prstGeom>
            <a:noFill/>
          </p:spPr>
          <p:txBody>
            <a:bodyPr wrap="none" rtlCol="0">
              <a:spAutoFit/>
            </a:bodyPr>
            <a:lstStyle/>
            <a:p>
              <a:pPr algn="ctr"/>
              <a:r>
                <a:rPr lang="en-US" sz="1800" dirty="0">
                  <a:ln>
                    <a:solidFill>
                      <a:schemeClr val="accent6">
                        <a:lumMod val="75000"/>
                      </a:schemeClr>
                    </a:solidFill>
                  </a:ln>
                  <a:solidFill>
                    <a:schemeClr val="accent6">
                      <a:lumMod val="75000"/>
                    </a:schemeClr>
                  </a:solidFill>
                  <a:latin typeface="Times New Roman" panose="02020603050405020304" pitchFamily="18" charset="0"/>
                  <a:cs typeface="Times New Roman" panose="02020603050405020304" pitchFamily="18" charset="0"/>
                </a:rPr>
                <a:t>C.   Process Predictions </a:t>
              </a:r>
            </a:p>
          </p:txBody>
        </p:sp>
        <p:sp>
          <p:nvSpPr>
            <p:cNvPr id="38" name="TextBox 37">
              <a:extLst>
                <a:ext uri="{FF2B5EF4-FFF2-40B4-BE49-F238E27FC236}">
                  <a16:creationId xmlns:a16="http://schemas.microsoft.com/office/drawing/2014/main" id="{29494B8A-2A18-147B-E854-098955D88DD4}"/>
                </a:ext>
              </a:extLst>
            </p:cNvPr>
            <p:cNvSpPr txBox="1"/>
            <p:nvPr/>
          </p:nvSpPr>
          <p:spPr>
            <a:xfrm>
              <a:off x="8795376" y="6088533"/>
              <a:ext cx="1483086" cy="282813"/>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Compare/Evaluate</a:t>
              </a:r>
            </a:p>
          </p:txBody>
        </p:sp>
        <p:pic>
          <p:nvPicPr>
            <p:cNvPr id="39" name="Picture 3">
              <a:extLst>
                <a:ext uri="{FF2B5EF4-FFF2-40B4-BE49-F238E27FC236}">
                  <a16:creationId xmlns:a16="http://schemas.microsoft.com/office/drawing/2014/main" id="{72362AC5-2E68-20D4-F905-39F8AA202206}"/>
                </a:ext>
              </a:extLst>
            </p:cNvPr>
            <p:cNvPicPr>
              <a:picLocks noChangeAspect="1"/>
            </p:cNvPicPr>
            <p:nvPr/>
          </p:nvPicPr>
          <p:blipFill>
            <a:blip r:embed="rId3"/>
            <a:stretch>
              <a:fillRect/>
            </a:stretch>
          </p:blipFill>
          <p:spPr>
            <a:xfrm>
              <a:off x="8469747" y="4749463"/>
              <a:ext cx="986439" cy="844399"/>
            </a:xfrm>
            <a:prstGeom prst="rect">
              <a:avLst/>
            </a:prstGeom>
          </p:spPr>
        </p:pic>
        <p:cxnSp>
          <p:nvCxnSpPr>
            <p:cNvPr id="40" name="Straight Arrow Connector 39">
              <a:extLst>
                <a:ext uri="{FF2B5EF4-FFF2-40B4-BE49-F238E27FC236}">
                  <a16:creationId xmlns:a16="http://schemas.microsoft.com/office/drawing/2014/main" id="{F85E41FA-F1C6-B42A-B2F6-651710D67495}"/>
                </a:ext>
              </a:extLst>
            </p:cNvPr>
            <p:cNvCxnSpPr>
              <a:cxnSpLocks/>
            </p:cNvCxnSpPr>
            <p:nvPr/>
          </p:nvCxnSpPr>
          <p:spPr>
            <a:xfrm flipV="1">
              <a:off x="9445878" y="5130294"/>
              <a:ext cx="243970" cy="435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A9EB9D8-A57F-D527-2705-2F5F97C313E2}"/>
                </a:ext>
              </a:extLst>
            </p:cNvPr>
            <p:cNvSpPr txBox="1"/>
            <p:nvPr/>
          </p:nvSpPr>
          <p:spPr>
            <a:xfrm>
              <a:off x="9566161" y="4898730"/>
              <a:ext cx="856585" cy="383002"/>
            </a:xfrm>
            <a:prstGeom prst="rect">
              <a:avLst/>
            </a:prstGeom>
            <a:noFill/>
          </p:spPr>
          <p:txBody>
            <a:bodyPr wrap="square" rtlCol="0">
              <a:spAutoFit/>
            </a:bodyPr>
            <a:lstStyle/>
            <a:p>
              <a:pPr algn="ctr"/>
              <a:r>
                <a:rPr lang="en-US" sz="1200">
                  <a:latin typeface="Times New Roman" panose="02020603050405020304" pitchFamily="18" charset="0"/>
                  <a:cs typeface="Times New Roman" panose="02020603050405020304" pitchFamily="18" charset="0"/>
                </a:rPr>
                <a:t>Compare/</a:t>
              </a:r>
            </a:p>
            <a:p>
              <a:pPr algn="ctr"/>
              <a:r>
                <a:rPr lang="en-US" sz="1200">
                  <a:latin typeface="Times New Roman" panose="02020603050405020304" pitchFamily="18" charset="0"/>
                  <a:cs typeface="Times New Roman" panose="02020603050405020304" pitchFamily="18" charset="0"/>
                </a:rPr>
                <a:t>Evaluate</a:t>
              </a:r>
            </a:p>
          </p:txBody>
        </p:sp>
        <p:sp>
          <p:nvSpPr>
            <p:cNvPr id="42" name="Rectangle 41">
              <a:extLst>
                <a:ext uri="{FF2B5EF4-FFF2-40B4-BE49-F238E27FC236}">
                  <a16:creationId xmlns:a16="http://schemas.microsoft.com/office/drawing/2014/main" id="{2279B81F-1F16-B653-AFF6-60F74131F55B}"/>
                </a:ext>
              </a:extLst>
            </p:cNvPr>
            <p:cNvSpPr/>
            <p:nvPr/>
          </p:nvSpPr>
          <p:spPr>
            <a:xfrm>
              <a:off x="10503797" y="4116062"/>
              <a:ext cx="1173363" cy="505169"/>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dirty="0">
                  <a:solidFill>
                    <a:sysClr val="windowText" lastClr="000000"/>
                  </a:solidFill>
                  <a:latin typeface="Times" pitchFamily="2" charset="0"/>
                  <a:cs typeface="Arial"/>
                </a:rPr>
                <a:t>Original</a:t>
              </a:r>
            </a:p>
            <a:p>
              <a:pPr algn="ctr"/>
              <a:r>
                <a:rPr lang="en-US" sz="1300" dirty="0">
                  <a:solidFill>
                    <a:sysClr val="windowText" lastClr="000000"/>
                  </a:solidFill>
                  <a:latin typeface="Times" pitchFamily="2" charset="0"/>
                  <a:cs typeface="Arial"/>
                </a:rPr>
                <a:t>Phase Delays</a:t>
              </a:r>
            </a:p>
          </p:txBody>
        </p:sp>
        <p:sp>
          <p:nvSpPr>
            <p:cNvPr id="43" name="TextBox 42">
              <a:extLst>
                <a:ext uri="{FF2B5EF4-FFF2-40B4-BE49-F238E27FC236}">
                  <a16:creationId xmlns:a16="http://schemas.microsoft.com/office/drawing/2014/main" id="{650F7893-E4E5-3350-6549-686B6A158491}"/>
                </a:ext>
              </a:extLst>
            </p:cNvPr>
            <p:cNvSpPr txBox="1"/>
            <p:nvPr/>
          </p:nvSpPr>
          <p:spPr>
            <a:xfrm>
              <a:off x="9520347" y="4263980"/>
              <a:ext cx="856585" cy="38300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Compare/</a:t>
              </a:r>
            </a:p>
            <a:p>
              <a:pPr algn="ctr"/>
              <a:r>
                <a:rPr lang="en-US" sz="1200" dirty="0">
                  <a:latin typeface="Times New Roman" panose="02020603050405020304" pitchFamily="18" charset="0"/>
                  <a:cs typeface="Times New Roman" panose="02020603050405020304" pitchFamily="18" charset="0"/>
                </a:rPr>
                <a:t>Evaluate</a:t>
              </a:r>
            </a:p>
          </p:txBody>
        </p:sp>
        <p:sp>
          <p:nvSpPr>
            <p:cNvPr id="45" name="Rectangle 44">
              <a:extLst>
                <a:ext uri="{FF2B5EF4-FFF2-40B4-BE49-F238E27FC236}">
                  <a16:creationId xmlns:a16="http://schemas.microsoft.com/office/drawing/2014/main" id="{906EF630-2C19-0397-B54B-F954FCBA52DF}"/>
                </a:ext>
              </a:extLst>
            </p:cNvPr>
            <p:cNvSpPr/>
            <p:nvPr/>
          </p:nvSpPr>
          <p:spPr>
            <a:xfrm>
              <a:off x="7674461" y="3986630"/>
              <a:ext cx="4131099" cy="2794289"/>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6D074C83-A6EB-CE86-4B0A-7A7E9B02B2E7}"/>
                </a:ext>
              </a:extLst>
            </p:cNvPr>
            <p:cNvSpPr txBox="1"/>
            <p:nvPr/>
          </p:nvSpPr>
          <p:spPr>
            <a:xfrm>
              <a:off x="7683792" y="6438541"/>
              <a:ext cx="2437695" cy="306402"/>
            </a:xfrm>
            <a:prstGeom prst="rect">
              <a:avLst/>
            </a:prstGeom>
            <a:noFill/>
          </p:spPr>
          <p:txBody>
            <a:bodyPr wrap="none" rtlCol="0">
              <a:spAutoFit/>
            </a:bodyPr>
            <a:lstStyle/>
            <a:p>
              <a:pPr algn="ctr"/>
              <a:r>
                <a:rPr lang="en-US" sz="1800" dirty="0">
                  <a:ln>
                    <a:solidFill>
                      <a:schemeClr val="accent2">
                        <a:lumMod val="75000"/>
                      </a:schemeClr>
                    </a:solidFill>
                  </a:ln>
                  <a:solidFill>
                    <a:schemeClr val="accent6">
                      <a:lumMod val="75000"/>
                    </a:schemeClr>
                  </a:solidFill>
                  <a:latin typeface="Times New Roman" panose="02020603050405020304" pitchFamily="18" charset="0"/>
                  <a:cs typeface="Times New Roman" panose="02020603050405020304" pitchFamily="18" charset="0"/>
                </a:rPr>
                <a:t>D.    Evaluate Predictions</a:t>
              </a:r>
            </a:p>
          </p:txBody>
        </p:sp>
        <p:cxnSp>
          <p:nvCxnSpPr>
            <p:cNvPr id="68" name="Straight Arrow Connector 67">
              <a:extLst>
                <a:ext uri="{FF2B5EF4-FFF2-40B4-BE49-F238E27FC236}">
                  <a16:creationId xmlns:a16="http://schemas.microsoft.com/office/drawing/2014/main" id="{710509EF-2C27-8C74-3B4C-B34190ACD330}"/>
                </a:ext>
              </a:extLst>
            </p:cNvPr>
            <p:cNvCxnSpPr>
              <a:cxnSpLocks/>
            </p:cNvCxnSpPr>
            <p:nvPr/>
          </p:nvCxnSpPr>
          <p:spPr>
            <a:xfrm flipH="1">
              <a:off x="10311082" y="4447017"/>
              <a:ext cx="182202" cy="14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281EE93-DC0D-4255-31DB-BD350F4AD6AB}"/>
                </a:ext>
              </a:extLst>
            </p:cNvPr>
            <p:cNvCxnSpPr>
              <a:cxnSpLocks/>
            </p:cNvCxnSpPr>
            <p:nvPr/>
          </p:nvCxnSpPr>
          <p:spPr>
            <a:xfrm flipH="1">
              <a:off x="10312798" y="5131800"/>
              <a:ext cx="182202" cy="146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DDA76EF-2B6F-19EC-1790-C517A64291DC}"/>
                </a:ext>
              </a:extLst>
            </p:cNvPr>
            <p:cNvSpPr txBox="1"/>
            <p:nvPr/>
          </p:nvSpPr>
          <p:spPr>
            <a:xfrm>
              <a:off x="7675273" y="5061091"/>
              <a:ext cx="994522" cy="383002"/>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Meep</a:t>
              </a:r>
            </a:p>
            <a:p>
              <a:pPr algn="ctr"/>
              <a:r>
                <a:rPr lang="en-US" sz="1200" dirty="0">
                  <a:latin typeface="Times New Roman" panose="02020603050405020304" pitchFamily="18" charset="0"/>
                  <a:cs typeface="Times New Roman" panose="02020603050405020304" pitchFamily="18" charset="0"/>
                </a:rPr>
                <a:t>Resim</a:t>
              </a:r>
            </a:p>
          </p:txBody>
        </p:sp>
        <p:cxnSp>
          <p:nvCxnSpPr>
            <p:cNvPr id="77" name="Elbow Connector 76">
              <a:extLst>
                <a:ext uri="{FF2B5EF4-FFF2-40B4-BE49-F238E27FC236}">
                  <a16:creationId xmlns:a16="http://schemas.microsoft.com/office/drawing/2014/main" id="{B9605464-6504-8446-8FC8-277DD9FACFB0}"/>
                </a:ext>
              </a:extLst>
            </p:cNvPr>
            <p:cNvCxnSpPr>
              <a:cxnSpLocks/>
              <a:endCxn id="28" idx="1"/>
            </p:cNvCxnSpPr>
            <p:nvPr/>
          </p:nvCxnSpPr>
          <p:spPr>
            <a:xfrm rot="5400000">
              <a:off x="5254633" y="4933091"/>
              <a:ext cx="1802112" cy="835555"/>
            </a:xfrm>
            <a:prstGeom prst="bentConnector4">
              <a:avLst>
                <a:gd name="adj1" fmla="val -1325"/>
                <a:gd name="adj2" fmla="val 127359"/>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2CF95A4A-ECC0-1FC5-9FD3-89A5CAB649C8}"/>
                </a:ext>
              </a:extLst>
            </p:cNvPr>
            <p:cNvSpPr/>
            <p:nvPr/>
          </p:nvSpPr>
          <p:spPr>
            <a:xfrm>
              <a:off x="10480679" y="5323016"/>
              <a:ext cx="1185593" cy="504253"/>
            </a:xfrm>
            <a:prstGeom prst="rect">
              <a:avLst/>
            </a:prstGeom>
            <a:solidFill>
              <a:schemeClr val="bg1">
                <a:lumMod val="8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dirty="0">
                  <a:solidFill>
                    <a:sysClr val="windowText" lastClr="000000"/>
                  </a:solidFill>
                  <a:latin typeface="Times" pitchFamily="2" charset="0"/>
                  <a:cs typeface="Arial"/>
                </a:rPr>
                <a:t>Original</a:t>
              </a:r>
            </a:p>
            <a:p>
              <a:pPr algn="ctr"/>
              <a:r>
                <a:rPr lang="en-US" sz="1300" dirty="0">
                  <a:solidFill>
                    <a:sysClr val="windowText" lastClr="000000"/>
                  </a:solidFill>
                  <a:latin typeface="Times" pitchFamily="2" charset="0"/>
                  <a:cs typeface="Arial"/>
                </a:rPr>
                <a:t>E Field Image</a:t>
              </a:r>
            </a:p>
          </p:txBody>
        </p:sp>
        <p:cxnSp>
          <p:nvCxnSpPr>
            <p:cNvPr id="101" name="Elbow Connector 100">
              <a:extLst>
                <a:ext uri="{FF2B5EF4-FFF2-40B4-BE49-F238E27FC236}">
                  <a16:creationId xmlns:a16="http://schemas.microsoft.com/office/drawing/2014/main" id="{9CD34935-5AE5-227F-E97E-2EAB208687BD}"/>
                </a:ext>
              </a:extLst>
            </p:cNvPr>
            <p:cNvCxnSpPr>
              <a:cxnSpLocks/>
              <a:stCxn id="100" idx="1"/>
              <a:endCxn id="41" idx="2"/>
            </p:cNvCxnSpPr>
            <p:nvPr/>
          </p:nvCxnSpPr>
          <p:spPr>
            <a:xfrm rot="10800000">
              <a:off x="9994455" y="5281733"/>
              <a:ext cx="486225" cy="293411"/>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3264EFC4-8094-D5C4-2F9E-D0BD35FDD7F7}"/>
                </a:ext>
              </a:extLst>
            </p:cNvPr>
            <p:cNvSpPr txBox="1"/>
            <p:nvPr/>
          </p:nvSpPr>
          <p:spPr>
            <a:xfrm>
              <a:off x="8686800" y="5943600"/>
              <a:ext cx="184731" cy="369332"/>
            </a:xfrm>
            <a:prstGeom prst="rect">
              <a:avLst/>
            </a:prstGeom>
            <a:noFill/>
          </p:spPr>
          <p:txBody>
            <a:bodyPr wrap="none" rtlCol="0">
              <a:spAutoFit/>
            </a:bodyPr>
            <a:lstStyle/>
            <a:p>
              <a:endParaRPr lang="en-US" dirty="0"/>
            </a:p>
          </p:txBody>
        </p:sp>
      </p:grpSp>
      <p:sp>
        <p:nvSpPr>
          <p:cNvPr id="3" name="Slide Number Placeholder 3">
            <a:extLst>
              <a:ext uri="{FF2B5EF4-FFF2-40B4-BE49-F238E27FC236}">
                <a16:creationId xmlns:a16="http://schemas.microsoft.com/office/drawing/2014/main" id="{8FE227EB-7D7B-4F65-F6E8-D155CD8CBC92}"/>
              </a:ext>
            </a:extLst>
          </p:cNvPr>
          <p:cNvSpPr txBox="1">
            <a:spLocks/>
          </p:cNvSpPr>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3</a:t>
            </a:fld>
            <a:endParaRPr lang="en-US" dirty="0">
              <a:solidFill>
                <a:schemeClr val="tx1"/>
              </a:solidFill>
            </a:endParaRPr>
          </a:p>
        </p:txBody>
      </p:sp>
    </p:spTree>
    <p:extLst>
      <p:ext uri="{BB962C8B-B14F-4D97-AF65-F5344CB8AC3E}">
        <p14:creationId xmlns:p14="http://schemas.microsoft.com/office/powerpoint/2010/main" val="279109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4</a:t>
            </a:fld>
            <a:endParaRPr lang="en-US" dirty="0">
              <a:solidFill>
                <a:schemeClr val="tx1"/>
              </a:solidFill>
            </a:endParaRPr>
          </a:p>
        </p:txBody>
      </p:sp>
      <p:sp>
        <p:nvSpPr>
          <p:cNvPr id="5" name="Rounded Rectangle 4">
            <a:extLst>
              <a:ext uri="{FF2B5EF4-FFF2-40B4-BE49-F238E27FC236}">
                <a16:creationId xmlns:a16="http://schemas.microsoft.com/office/drawing/2014/main" id="{6ACA5CCC-2864-D761-E622-D2C9210A5AF5}"/>
              </a:ext>
            </a:extLst>
          </p:cNvPr>
          <p:cNvSpPr/>
          <p:nvPr/>
        </p:nvSpPr>
        <p:spPr>
          <a:xfrm>
            <a:off x="3558903" y="1127833"/>
            <a:ext cx="8083876" cy="716167"/>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pitchFamily="2" charset="0"/>
              </a:rPr>
              <a:t>Simulation of a single meta-atom pillar under Bloch-periodic boundary conditions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B807136-6E7D-903C-C86D-4CEB1E291729}"/>
                  </a:ext>
                </a:extLst>
              </p:cNvPr>
              <p:cNvSpPr txBox="1"/>
              <p:nvPr/>
            </p:nvSpPr>
            <p:spPr>
              <a:xfrm>
                <a:off x="3560203" y="1913162"/>
                <a:ext cx="8083877" cy="1200329"/>
              </a:xfrm>
              <a:prstGeom prst="rect">
                <a:avLst/>
              </a:prstGeom>
              <a:noFill/>
              <a:ln w="12700">
                <a:solidFill>
                  <a:schemeClr val="accent3"/>
                </a:solidFill>
              </a:ln>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A.1    </a:t>
                </a:r>
                <a:r>
                  <a:rPr lang="en-US" dirty="0">
                    <a:latin typeface="Times New Roman" panose="02020603050405020304" pitchFamily="18" charset="0"/>
                    <a:cs typeface="Times New Roman" panose="02020603050405020304" pitchFamily="18" charset="0"/>
                  </a:rPr>
                  <a:t>An x-z slice of the unit cell in its simulation environment with </a:t>
                </a:r>
                <a:r>
                  <a:rPr lang="en-US" dirty="0" err="1">
                    <a:latin typeface="Times New Roman" panose="02020603050405020304" pitchFamily="18" charset="0"/>
                    <a:cs typeface="Times New Roman" panose="02020603050405020304" pitchFamily="18" charset="0"/>
                  </a:rPr>
                  <a:t>E</a:t>
                </a:r>
                <a:r>
                  <a:rPr lang="en-US" baseline="-25000" dirty="0" err="1">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polarized, 	normally incident source, </a:t>
                </a:r>
                <a14:m>
                  <m:oMath xmlns:m="http://schemas.openxmlformats.org/officeDocument/2006/math">
                    <m:r>
                      <a:rPr lang="en-US" b="0" i="1" smtClean="0">
                        <a:latin typeface="Cambria Math" panose="02040503050406030204" pitchFamily="18" charset="0"/>
                        <a:cs typeface="Times New Roman" panose="02020603050405020304" pitchFamily="18" charset="0"/>
                      </a:rPr>
                      <m:t>𝜆</m:t>
                    </m:r>
                  </m:oMath>
                </a14:m>
                <a:r>
                  <a:rPr lang="en-US" dirty="0">
                    <a:latin typeface="Times New Roman" panose="02020603050405020304" pitchFamily="18" charset="0"/>
                    <a:cs typeface="Times New Roman" panose="02020603050405020304" pitchFamily="18" charset="0"/>
                  </a:rPr>
                  <a:t>= 550 nm, propagating in the </a:t>
                </a:r>
                <a14:m>
                  <m:oMath xmlns:m="http://schemas.openxmlformats.org/officeDocument/2006/math">
                    <m:acc>
                      <m:accPr>
                        <m:chr m:val="̂"/>
                        <m:ctrlPr>
                          <a:rPr lang="en-US" b="0" i="1" dirty="0" smtClean="0">
                            <a:latin typeface="Cambria Math" panose="02040503050406030204" pitchFamily="18" charset="0"/>
                            <a:cs typeface="Times New Roman" panose="02020603050405020304" pitchFamily="18" charset="0"/>
                          </a:rPr>
                        </m:ctrlPr>
                      </m:accPr>
                      <m:e>
                        <m:r>
                          <a:rPr lang="en-US" b="1" i="1" dirty="0" smtClean="0">
                            <a:latin typeface="Cambria Math" panose="02040503050406030204" pitchFamily="18" charset="0"/>
                            <a:cs typeface="Times New Roman" panose="02020603050405020304" pitchFamily="18" charset="0"/>
                          </a:rPr>
                          <m:t>𝒛</m:t>
                        </m:r>
                      </m:e>
                    </m:acc>
                  </m:oMath>
                </a14:m>
                <a:r>
                  <a:rPr lang="en-US" dirty="0">
                    <a:latin typeface="Times New Roman" panose="02020603050405020304" pitchFamily="18" charset="0"/>
                    <a:cs typeface="Times New Roman" panose="02020603050405020304" pitchFamily="18" charset="0"/>
                  </a:rPr>
                  <a:t> direction.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A.2    </a:t>
                </a:r>
                <a:r>
                  <a:rPr lang="en-US" dirty="0">
                    <a:latin typeface="Times New Roman" panose="02020603050405020304" pitchFamily="18" charset="0"/>
                    <a:cs typeface="Times New Roman" panose="02020603050405020304" pitchFamily="18" charset="0"/>
                  </a:rPr>
                  <a:t>Transmission characteristics for radii in the range 75 nm to 250 nm.</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3B807136-6E7D-903C-C86D-4CEB1E291729}"/>
                  </a:ext>
                </a:extLst>
              </p:cNvPr>
              <p:cNvSpPr txBox="1">
                <a:spLocks noRot="1" noChangeAspect="1" noMove="1" noResize="1" noEditPoints="1" noAdjustHandles="1" noChangeArrowheads="1" noChangeShapeType="1" noTextEdit="1"/>
              </p:cNvSpPr>
              <p:nvPr/>
            </p:nvSpPr>
            <p:spPr>
              <a:xfrm>
                <a:off x="3560203" y="1913162"/>
                <a:ext cx="8083877" cy="1200329"/>
              </a:xfrm>
              <a:prstGeom prst="rect">
                <a:avLst/>
              </a:prstGeom>
              <a:blipFill>
                <a:blip r:embed="rId5"/>
                <a:stretch>
                  <a:fillRect l="-313" t="-2083"/>
                </a:stretch>
              </a:blipFill>
              <a:ln w="12700">
                <a:solidFill>
                  <a:schemeClr val="accent3"/>
                </a:solidFill>
              </a:ln>
            </p:spPr>
            <p:txBody>
              <a:bodyPr/>
              <a:lstStyle/>
              <a:p>
                <a:r>
                  <a:rPr lang="en-US">
                    <a:noFill/>
                  </a:rPr>
                  <a:t> </a:t>
                </a:r>
              </a:p>
            </p:txBody>
          </p:sp>
        </mc:Fallback>
      </mc:AlternateContent>
      <p:pic>
        <p:nvPicPr>
          <p:cNvPr id="3" name="efields">
            <a:hlinkClick r:id="" action="ppaction://media"/>
            <a:extLst>
              <a:ext uri="{FF2B5EF4-FFF2-40B4-BE49-F238E27FC236}">
                <a16:creationId xmlns:a16="http://schemas.microsoft.com/office/drawing/2014/main" id="{EA05F7D7-A8FF-B354-EA07-7581A8DBB84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1239" t="10749" r="38092" b="8456"/>
          <a:stretch/>
        </p:blipFill>
        <p:spPr>
          <a:xfrm>
            <a:off x="1349826" y="1087196"/>
            <a:ext cx="1167088" cy="5764885"/>
          </a:xfrm>
          <a:prstGeom prst="rect">
            <a:avLst/>
          </a:prstGeom>
        </p:spPr>
      </p:pic>
      <p:sp>
        <p:nvSpPr>
          <p:cNvPr id="21" name="TextBox 20">
            <a:extLst>
              <a:ext uri="{FF2B5EF4-FFF2-40B4-BE49-F238E27FC236}">
                <a16:creationId xmlns:a16="http://schemas.microsoft.com/office/drawing/2014/main" id="{F3A8F722-E6AB-0D9C-58EB-B219E8B52B73}"/>
              </a:ext>
            </a:extLst>
          </p:cNvPr>
          <p:cNvSpPr txBox="1"/>
          <p:nvPr/>
        </p:nvSpPr>
        <p:spPr>
          <a:xfrm>
            <a:off x="569655" y="1202392"/>
            <a:ext cx="426142" cy="307777"/>
          </a:xfrm>
          <a:prstGeom prst="rect">
            <a:avLst/>
          </a:prstGeom>
          <a:noFill/>
          <a:ln>
            <a:solidFill>
              <a:schemeClr val="tx1"/>
            </a:solidFill>
          </a:ln>
        </p:spPr>
        <p:txBody>
          <a:bodyPr wrap="none" rtlCol="0">
            <a:spAutoFit/>
          </a:bodyPr>
          <a:lstStyle/>
          <a:p>
            <a:r>
              <a:rPr lang="en-US" sz="1400"/>
              <a:t>A.1</a:t>
            </a:r>
          </a:p>
        </p:txBody>
      </p:sp>
      <p:sp>
        <p:nvSpPr>
          <p:cNvPr id="22" name="Rectangle 21">
            <a:extLst>
              <a:ext uri="{FF2B5EF4-FFF2-40B4-BE49-F238E27FC236}">
                <a16:creationId xmlns:a16="http://schemas.microsoft.com/office/drawing/2014/main" id="{9873AF2F-F9E1-BA1D-7BDA-84C8F1393637}"/>
              </a:ext>
            </a:extLst>
          </p:cNvPr>
          <p:cNvSpPr/>
          <p:nvPr/>
        </p:nvSpPr>
        <p:spPr>
          <a:xfrm>
            <a:off x="3015185" y="5247741"/>
            <a:ext cx="1755257"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Electromagnetic </a:t>
            </a:r>
          </a:p>
          <a:p>
            <a:pPr algn="ctr"/>
            <a:r>
              <a:rPr lang="en-US" sz="1600" dirty="0">
                <a:solidFill>
                  <a:sysClr val="windowText" lastClr="000000"/>
                </a:solidFill>
              </a:rPr>
              <a:t>Source</a:t>
            </a:r>
          </a:p>
        </p:txBody>
      </p:sp>
      <p:cxnSp>
        <p:nvCxnSpPr>
          <p:cNvPr id="23" name="Straight Arrow Connector 22">
            <a:extLst>
              <a:ext uri="{FF2B5EF4-FFF2-40B4-BE49-F238E27FC236}">
                <a16:creationId xmlns:a16="http://schemas.microsoft.com/office/drawing/2014/main" id="{EB60996D-1072-465E-7EAF-BF1C4EC09AEA}"/>
              </a:ext>
            </a:extLst>
          </p:cNvPr>
          <p:cNvCxnSpPr>
            <a:cxnSpLocks/>
            <a:stCxn id="22" idx="1"/>
          </p:cNvCxnSpPr>
          <p:nvPr/>
        </p:nvCxnSpPr>
        <p:spPr>
          <a:xfrm flipH="1" flipV="1">
            <a:off x="2516914" y="5552652"/>
            <a:ext cx="498271" cy="1"/>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F54A836-E4F3-782D-0ECE-5EB32FECAC74}"/>
              </a:ext>
            </a:extLst>
          </p:cNvPr>
          <p:cNvSpPr/>
          <p:nvPr/>
        </p:nvSpPr>
        <p:spPr>
          <a:xfrm>
            <a:off x="88867" y="4178846"/>
            <a:ext cx="1451429"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Metasurface</a:t>
            </a:r>
          </a:p>
          <a:p>
            <a:pPr algn="ctr"/>
            <a:r>
              <a:rPr lang="en-US" sz="1600" dirty="0">
                <a:solidFill>
                  <a:sysClr val="windowText" lastClr="000000"/>
                </a:solidFill>
              </a:rPr>
              <a:t>Unit Cell</a:t>
            </a:r>
          </a:p>
        </p:txBody>
      </p:sp>
      <p:grpSp>
        <p:nvGrpSpPr>
          <p:cNvPr id="43" name="Group 42">
            <a:extLst>
              <a:ext uri="{FF2B5EF4-FFF2-40B4-BE49-F238E27FC236}">
                <a16:creationId xmlns:a16="http://schemas.microsoft.com/office/drawing/2014/main" id="{AF2A1F23-839F-53B3-1932-4D469971FF7D}"/>
              </a:ext>
            </a:extLst>
          </p:cNvPr>
          <p:cNvGrpSpPr/>
          <p:nvPr/>
        </p:nvGrpSpPr>
        <p:grpSpPr>
          <a:xfrm>
            <a:off x="274472" y="5678665"/>
            <a:ext cx="793437" cy="774374"/>
            <a:chOff x="4580449" y="5666173"/>
            <a:chExt cx="793437" cy="774374"/>
          </a:xfrm>
        </p:grpSpPr>
        <p:cxnSp>
          <p:nvCxnSpPr>
            <p:cNvPr id="27" name="Straight Arrow Connector 26">
              <a:extLst>
                <a:ext uri="{FF2B5EF4-FFF2-40B4-BE49-F238E27FC236}">
                  <a16:creationId xmlns:a16="http://schemas.microsoft.com/office/drawing/2014/main" id="{D3653BDA-B1F2-E3B5-128B-44AFC4A647B5}"/>
                </a:ext>
              </a:extLst>
            </p:cNvPr>
            <p:cNvCxnSpPr>
              <a:cxnSpLocks/>
            </p:cNvCxnSpPr>
            <p:nvPr/>
          </p:nvCxnSpPr>
          <p:spPr>
            <a:xfrm flipV="1">
              <a:off x="4753569" y="5947748"/>
              <a:ext cx="0" cy="335243"/>
            </a:xfrm>
            <a:prstGeom prst="straightConnector1">
              <a:avLst/>
            </a:prstGeom>
            <a:ln w="1905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D599760A-CC92-9764-C1BE-66DD3B7769B1}"/>
                </a:ext>
              </a:extLst>
            </p:cNvPr>
            <p:cNvCxnSpPr>
              <a:cxnSpLocks/>
            </p:cNvCxnSpPr>
            <p:nvPr/>
          </p:nvCxnSpPr>
          <p:spPr>
            <a:xfrm>
              <a:off x="4752168" y="6282991"/>
              <a:ext cx="354637" cy="0"/>
            </a:xfrm>
            <a:prstGeom prst="straightConnector1">
              <a:avLst/>
            </a:prstGeom>
            <a:ln w="1905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2C7645EB-083B-CF57-5D0F-1F234CBE2BEB}"/>
                </a:ext>
              </a:extLst>
            </p:cNvPr>
            <p:cNvSpPr/>
            <p:nvPr/>
          </p:nvSpPr>
          <p:spPr>
            <a:xfrm>
              <a:off x="4580449" y="5666173"/>
              <a:ext cx="353912" cy="335244"/>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z</a:t>
              </a:r>
            </a:p>
          </p:txBody>
        </p:sp>
        <p:sp>
          <p:nvSpPr>
            <p:cNvPr id="30" name="Rectangle 29">
              <a:extLst>
                <a:ext uri="{FF2B5EF4-FFF2-40B4-BE49-F238E27FC236}">
                  <a16:creationId xmlns:a16="http://schemas.microsoft.com/office/drawing/2014/main" id="{4F3CA9B5-A26B-81FC-E3A9-07B27F165D6A}"/>
                </a:ext>
              </a:extLst>
            </p:cNvPr>
            <p:cNvSpPr/>
            <p:nvPr/>
          </p:nvSpPr>
          <p:spPr>
            <a:xfrm>
              <a:off x="5019977" y="6105304"/>
              <a:ext cx="353909" cy="33524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x</a:t>
              </a:r>
            </a:p>
          </p:txBody>
        </p:sp>
      </p:grpSp>
      <p:sp>
        <p:nvSpPr>
          <p:cNvPr id="31" name="Rectangle 30">
            <a:extLst>
              <a:ext uri="{FF2B5EF4-FFF2-40B4-BE49-F238E27FC236}">
                <a16:creationId xmlns:a16="http://schemas.microsoft.com/office/drawing/2014/main" id="{82F419EB-BF68-1283-A615-A678AFA81FBA}"/>
              </a:ext>
            </a:extLst>
          </p:cNvPr>
          <p:cNvSpPr/>
          <p:nvPr/>
        </p:nvSpPr>
        <p:spPr>
          <a:xfrm>
            <a:off x="2612434" y="4059632"/>
            <a:ext cx="873317" cy="3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1020 nm</a:t>
            </a:r>
          </a:p>
        </p:txBody>
      </p:sp>
      <p:cxnSp>
        <p:nvCxnSpPr>
          <p:cNvPr id="32" name="Straight Connector 31">
            <a:extLst>
              <a:ext uri="{FF2B5EF4-FFF2-40B4-BE49-F238E27FC236}">
                <a16:creationId xmlns:a16="http://schemas.microsoft.com/office/drawing/2014/main" id="{FA38546B-961F-B003-7D4C-03BD194616E9}"/>
              </a:ext>
            </a:extLst>
          </p:cNvPr>
          <p:cNvCxnSpPr>
            <a:cxnSpLocks/>
          </p:cNvCxnSpPr>
          <p:nvPr/>
        </p:nvCxnSpPr>
        <p:spPr>
          <a:xfrm>
            <a:off x="2650165" y="3716400"/>
            <a:ext cx="0" cy="1190931"/>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p:pic>
        <p:nvPicPr>
          <p:cNvPr id="35" name="Picture 4">
            <a:extLst>
              <a:ext uri="{FF2B5EF4-FFF2-40B4-BE49-F238E27FC236}">
                <a16:creationId xmlns:a16="http://schemas.microsoft.com/office/drawing/2014/main" id="{184C2322-842E-0499-EC1F-CCE1B61EFA1A}"/>
              </a:ext>
            </a:extLst>
          </p:cNvPr>
          <p:cNvPicPr>
            <a:picLocks noChangeAspect="1"/>
          </p:cNvPicPr>
          <p:nvPr/>
        </p:nvPicPr>
        <p:blipFill>
          <a:blip r:embed="rId7"/>
          <a:stretch>
            <a:fillRect/>
          </a:stretch>
        </p:blipFill>
        <p:spPr>
          <a:xfrm>
            <a:off x="7185235" y="3320575"/>
            <a:ext cx="4548840" cy="3232219"/>
          </a:xfrm>
          <a:prstGeom prst="rect">
            <a:avLst/>
          </a:prstGeom>
        </p:spPr>
      </p:pic>
      <p:sp>
        <p:nvSpPr>
          <p:cNvPr id="36" name="TextBox 35">
            <a:extLst>
              <a:ext uri="{FF2B5EF4-FFF2-40B4-BE49-F238E27FC236}">
                <a16:creationId xmlns:a16="http://schemas.microsoft.com/office/drawing/2014/main" id="{0923CDD7-7747-EF0F-B3C7-EADF4F53F0E7}"/>
              </a:ext>
            </a:extLst>
          </p:cNvPr>
          <p:cNvSpPr txBox="1"/>
          <p:nvPr/>
        </p:nvSpPr>
        <p:spPr>
          <a:xfrm>
            <a:off x="6543660" y="3578789"/>
            <a:ext cx="508317" cy="307777"/>
          </a:xfrm>
          <a:prstGeom prst="rect">
            <a:avLst/>
          </a:prstGeom>
          <a:noFill/>
          <a:ln>
            <a:solidFill>
              <a:schemeClr val="tx1"/>
            </a:solidFill>
          </a:ln>
        </p:spPr>
        <p:txBody>
          <a:bodyPr wrap="square" rtlCol="0">
            <a:spAutoFit/>
          </a:bodyPr>
          <a:lstStyle/>
          <a:p>
            <a:r>
              <a:rPr lang="en-US" sz="1400" dirty="0"/>
              <a:t>A.2</a:t>
            </a:r>
          </a:p>
        </p:txBody>
      </p:sp>
      <p:sp>
        <p:nvSpPr>
          <p:cNvPr id="39" name="Rectangle 38">
            <a:extLst>
              <a:ext uri="{FF2B5EF4-FFF2-40B4-BE49-F238E27FC236}">
                <a16:creationId xmlns:a16="http://schemas.microsoft.com/office/drawing/2014/main" id="{55C0B23A-EBFB-47BF-56FF-69AC437090C0}"/>
              </a:ext>
            </a:extLst>
          </p:cNvPr>
          <p:cNvSpPr/>
          <p:nvPr/>
        </p:nvSpPr>
        <p:spPr>
          <a:xfrm>
            <a:off x="1813478" y="1336489"/>
            <a:ext cx="612219" cy="339910"/>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PML</a:t>
            </a:r>
          </a:p>
        </p:txBody>
      </p:sp>
      <p:sp>
        <p:nvSpPr>
          <p:cNvPr id="40" name="Rectangle 39">
            <a:extLst>
              <a:ext uri="{FF2B5EF4-FFF2-40B4-BE49-F238E27FC236}">
                <a16:creationId xmlns:a16="http://schemas.microsoft.com/office/drawing/2014/main" id="{F80C59FB-5D83-36BE-70E6-BA4A110092B9}"/>
              </a:ext>
            </a:extLst>
          </p:cNvPr>
          <p:cNvSpPr/>
          <p:nvPr/>
        </p:nvSpPr>
        <p:spPr>
          <a:xfrm>
            <a:off x="1820896" y="6047047"/>
            <a:ext cx="612219" cy="339910"/>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PML</a:t>
            </a:r>
          </a:p>
        </p:txBody>
      </p:sp>
      <p:pic>
        <p:nvPicPr>
          <p:cNvPr id="47" name="Picture 46">
            <a:extLst>
              <a:ext uri="{FF2B5EF4-FFF2-40B4-BE49-F238E27FC236}">
                <a16:creationId xmlns:a16="http://schemas.microsoft.com/office/drawing/2014/main" id="{21CBA400-F557-8591-547F-16203CA3839D}"/>
              </a:ext>
            </a:extLst>
          </p:cNvPr>
          <p:cNvPicPr>
            <a:picLocks noChangeAspect="1"/>
          </p:cNvPicPr>
          <p:nvPr/>
        </p:nvPicPr>
        <p:blipFill rotWithShape="1">
          <a:blip r:embed="rId8"/>
          <a:srcRect l="11905"/>
          <a:stretch/>
        </p:blipFill>
        <p:spPr>
          <a:xfrm>
            <a:off x="4829937" y="4834726"/>
            <a:ext cx="1498292" cy="1755489"/>
          </a:xfrm>
          <a:prstGeom prst="rect">
            <a:avLst/>
          </a:prstGeom>
        </p:spPr>
      </p:pic>
      <p:sp>
        <p:nvSpPr>
          <p:cNvPr id="6" name="Title 2">
            <a:extLst>
              <a:ext uri="{FF2B5EF4-FFF2-40B4-BE49-F238E27FC236}">
                <a16:creationId xmlns:a16="http://schemas.microsoft.com/office/drawing/2014/main" id="{2241D0C8-FD01-986A-70E6-121CB5E108BD}"/>
              </a:ext>
            </a:extLst>
          </p:cNvPr>
          <p:cNvSpPr>
            <a:spLocks noGrp="1"/>
          </p:cNvSpPr>
          <p:nvPr>
            <p:ph type="title"/>
          </p:nvPr>
        </p:nvSpPr>
        <p:spPr>
          <a:xfrm>
            <a:off x="1981200"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600" dirty="0">
                <a:latin typeface="Times New Roman" panose="02020603050405020304" pitchFamily="18" charset="0"/>
                <a:cs typeface="Times New Roman" panose="02020603050405020304" pitchFamily="18" charset="0"/>
              </a:rPr>
              <a:t>Dataset Creation: Map single pillar to phase delay</a:t>
            </a:r>
          </a:p>
        </p:txBody>
      </p:sp>
    </p:spTree>
    <p:extLst>
      <p:ext uri="{BB962C8B-B14F-4D97-AF65-F5344CB8AC3E}">
        <p14:creationId xmlns:p14="http://schemas.microsoft.com/office/powerpoint/2010/main" val="90582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5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3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5</a:t>
            </a:fld>
            <a:endParaRPr lang="en-US" dirty="0">
              <a:solidFill>
                <a:schemeClr val="tx1"/>
              </a:solidFill>
            </a:endParaRPr>
          </a:p>
        </p:txBody>
      </p:sp>
      <p:sp>
        <p:nvSpPr>
          <p:cNvPr id="3" name="Rounded Rectangle 2">
            <a:extLst>
              <a:ext uri="{FF2B5EF4-FFF2-40B4-BE49-F238E27FC236}">
                <a16:creationId xmlns:a16="http://schemas.microsoft.com/office/drawing/2014/main" id="{383D4A8E-5A51-39EE-00AF-9D46098E52A2}"/>
              </a:ext>
            </a:extLst>
          </p:cNvPr>
          <p:cNvSpPr/>
          <p:nvPr/>
        </p:nvSpPr>
        <p:spPr>
          <a:xfrm>
            <a:off x="4221476" y="1049663"/>
            <a:ext cx="5193679" cy="772594"/>
          </a:xfrm>
          <a:prstGeom prst="round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pitchFamily="2" charset="0"/>
              </a:rPr>
              <a:t>Extension of simulation to 3x3 set of meta-atoms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F9FD97-8267-D8BC-58FC-759AFCD6722D}"/>
                  </a:ext>
                </a:extLst>
              </p:cNvPr>
              <p:cNvSpPr txBox="1"/>
              <p:nvPr/>
            </p:nvSpPr>
            <p:spPr>
              <a:xfrm>
                <a:off x="4257459" y="1909242"/>
                <a:ext cx="7577646" cy="1477328"/>
              </a:xfrm>
              <a:prstGeom prst="rect">
                <a:avLst/>
              </a:prstGeom>
              <a:noFill/>
              <a:ln w="12700">
                <a:solidFill>
                  <a:schemeClr val="accent3"/>
                </a:solidFill>
              </a:ln>
            </p:spPr>
            <p:txBody>
              <a:bodyPr wrap="square" rtlCol="0">
                <a:spAutoFit/>
              </a:bodyPr>
              <a:lstStyle/>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B.1    </a:t>
                </a:r>
                <a:r>
                  <a:rPr lang="en-US" dirty="0">
                    <a:latin typeface="Times New Roman" panose="02020603050405020304" pitchFamily="18" charset="0"/>
                    <a:cs typeface="Times New Roman" panose="02020603050405020304" pitchFamily="18" charset="0"/>
                  </a:rPr>
                  <a:t>An x-z slice of the unit cell in its simulation environment with 	</a:t>
                </a:r>
                <a:r>
                  <a:rPr lang="en-US" dirty="0" err="1">
                    <a:latin typeface="Times New Roman" panose="02020603050405020304" pitchFamily="18" charset="0"/>
                    <a:cs typeface="Times New Roman" panose="02020603050405020304" pitchFamily="18" charset="0"/>
                  </a:rPr>
                  <a:t>E</a:t>
                </a:r>
                <a:r>
                  <a:rPr lang="en-US" baseline="-25000" dirty="0" err="1">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polarized, normally incident source propagating in the </a:t>
                </a:r>
                <a14:m>
                  <m:oMath xmlns:m="http://schemas.openxmlformats.org/officeDocument/2006/math">
                    <m:acc>
                      <m:accPr>
                        <m:chr m:val="̂"/>
                        <m:ctrlPr>
                          <a:rPr lang="en-US" b="0" i="1" dirty="0" smtClean="0">
                            <a:latin typeface="Cambria Math" panose="02040503050406030204" pitchFamily="18" charset="0"/>
                            <a:cs typeface="Times New Roman" panose="02020603050405020304" pitchFamily="18" charset="0"/>
                          </a:rPr>
                        </m:ctrlPr>
                      </m:accPr>
                      <m:e>
                        <m:r>
                          <a:rPr lang="en-US" b="1" i="1" dirty="0" smtClean="0">
                            <a:latin typeface="Cambria Math" panose="02040503050406030204" pitchFamily="18" charset="0"/>
                            <a:cs typeface="Times New Roman" panose="02020603050405020304" pitchFamily="18" charset="0"/>
                          </a:rPr>
                          <m:t>𝒛</m:t>
                        </m:r>
                      </m:e>
                    </m:acc>
                  </m:oMath>
                </a14:m>
                <a:r>
                  <a:rPr lang="en-US" dirty="0">
                    <a:latin typeface="Times New Roman" panose="02020603050405020304" pitchFamily="18" charset="0"/>
                    <a:cs typeface="Times New Roman" panose="02020603050405020304" pitchFamily="18" charset="0"/>
                  </a:rPr>
                  <a:t> direction.</a:t>
                </a:r>
              </a:p>
              <a:p>
                <a:pPr marL="285750" indent="-285750">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B.2    </a:t>
                </a:r>
                <a:r>
                  <a:rPr lang="en-US" dirty="0">
                    <a:latin typeface="Times New Roman" panose="02020603050405020304" pitchFamily="18" charset="0"/>
                    <a:cs typeface="Times New Roman" panose="02020603050405020304" pitchFamily="18" charset="0"/>
                  </a:rPr>
                  <a:t>The </a:t>
                </a:r>
                <a:r>
                  <a:rPr lang="en-US" dirty="0" err="1">
                    <a:latin typeface="Times New Roman" panose="02020603050405020304" pitchFamily="18" charset="0"/>
                    <a:cs typeface="Times New Roman" panose="02020603050405020304" pitchFamily="18" charset="0"/>
                  </a:rPr>
                  <a:t>E</a:t>
                </a:r>
                <a:r>
                  <a:rPr lang="en-US" baseline="-25000" dirty="0" err="1">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field profile at </a:t>
                </a:r>
                <a14:m>
                  <m:oMath xmlns:m="http://schemas.openxmlformats.org/officeDocument/2006/math">
                    <m:r>
                      <a:rPr lang="en-US" b="0" i="1" smtClean="0">
                        <a:latin typeface="Cambria Math" panose="02040503050406030204" pitchFamily="18" charset="0"/>
                        <a:cs typeface="Times New Roman" panose="02020603050405020304" pitchFamily="18" charset="0"/>
                      </a:rPr>
                      <m:t>𝑧</m:t>
                    </m:r>
                    <m:r>
                      <a:rPr lang="en-US" b="0"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𝜆</m:t>
                    </m:r>
                    <m:r>
                      <a:rPr lang="en-US" b="0" i="1" smtClean="0">
                        <a:latin typeface="Cambria Math" panose="02040503050406030204" pitchFamily="18" charset="0"/>
                        <a:cs typeface="Times New Roman" panose="02020603050405020304" pitchFamily="18" charset="0"/>
                      </a:rPr>
                      <m:t>/2</m:t>
                    </m:r>
                  </m:oMath>
                </a14:m>
                <a:r>
                  <a:rPr lang="en-US" dirty="0">
                    <a:latin typeface="Times New Roman" panose="02020603050405020304" pitchFamily="18" charset="0"/>
                    <a:cs typeface="Times New Roman" panose="02020603050405020304" pitchFamily="18" charset="0"/>
                  </a:rPr>
                  <a:t> downstream of the top of the 	pillar, after all startup transients have passed.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6EF9FD97-8267-D8BC-58FC-759AFCD6722D}"/>
                  </a:ext>
                </a:extLst>
              </p:cNvPr>
              <p:cNvSpPr txBox="1">
                <a:spLocks noRot="1" noChangeAspect="1" noMove="1" noResize="1" noEditPoints="1" noAdjustHandles="1" noChangeArrowheads="1" noChangeShapeType="1" noTextEdit="1"/>
              </p:cNvSpPr>
              <p:nvPr/>
            </p:nvSpPr>
            <p:spPr>
              <a:xfrm>
                <a:off x="4257459" y="1909242"/>
                <a:ext cx="7577646" cy="1477328"/>
              </a:xfrm>
              <a:prstGeom prst="rect">
                <a:avLst/>
              </a:prstGeom>
              <a:blipFill>
                <a:blip r:embed="rId5"/>
                <a:stretch>
                  <a:fillRect l="-334" t="-840"/>
                </a:stretch>
              </a:blipFill>
              <a:ln w="12700">
                <a:solidFill>
                  <a:schemeClr val="accent3"/>
                </a:solidFill>
              </a:ln>
            </p:spPr>
            <p:txBody>
              <a:bodyPr/>
              <a:lstStyle/>
              <a:p>
                <a:r>
                  <a:rPr lang="en-US">
                    <a:noFill/>
                  </a:rPr>
                  <a:t> </a:t>
                </a:r>
              </a:p>
            </p:txBody>
          </p:sp>
        </mc:Fallback>
      </mc:AlternateContent>
      <p:pic>
        <p:nvPicPr>
          <p:cNvPr id="6" name="efields_3x3">
            <a:hlinkClick r:id="" action="ppaction://media"/>
            <a:extLst>
              <a:ext uri="{FF2B5EF4-FFF2-40B4-BE49-F238E27FC236}">
                <a16:creationId xmlns:a16="http://schemas.microsoft.com/office/drawing/2014/main" id="{09C0986C-7A76-80EF-6794-83FCB96D06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3246" t="10700" r="17944" b="8660"/>
          <a:stretch/>
        </p:blipFill>
        <p:spPr>
          <a:xfrm>
            <a:off x="508000" y="1348319"/>
            <a:ext cx="2497510" cy="5487909"/>
          </a:xfrm>
          <a:prstGeom prst="rect">
            <a:avLst/>
          </a:prstGeom>
        </p:spPr>
      </p:pic>
      <p:sp>
        <p:nvSpPr>
          <p:cNvPr id="10" name="Rectangle 9">
            <a:extLst>
              <a:ext uri="{FF2B5EF4-FFF2-40B4-BE49-F238E27FC236}">
                <a16:creationId xmlns:a16="http://schemas.microsoft.com/office/drawing/2014/main" id="{294F9D05-CD60-1B15-6C6D-6E08D66261D1}"/>
              </a:ext>
            </a:extLst>
          </p:cNvPr>
          <p:cNvSpPr/>
          <p:nvPr/>
        </p:nvSpPr>
        <p:spPr>
          <a:xfrm>
            <a:off x="3050871" y="4216763"/>
            <a:ext cx="873317" cy="3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1020 nm</a:t>
            </a:r>
          </a:p>
        </p:txBody>
      </p:sp>
      <p:cxnSp>
        <p:nvCxnSpPr>
          <p:cNvPr id="11" name="Straight Connector 10">
            <a:extLst>
              <a:ext uri="{FF2B5EF4-FFF2-40B4-BE49-F238E27FC236}">
                <a16:creationId xmlns:a16="http://schemas.microsoft.com/office/drawing/2014/main" id="{236A4D29-053C-850C-3C26-093A6B9DCCE7}"/>
              </a:ext>
            </a:extLst>
          </p:cNvPr>
          <p:cNvCxnSpPr>
            <a:cxnSpLocks/>
          </p:cNvCxnSpPr>
          <p:nvPr/>
        </p:nvCxnSpPr>
        <p:spPr>
          <a:xfrm>
            <a:off x="3109289" y="3896182"/>
            <a:ext cx="0" cy="996950"/>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4831B667-9ED7-4A11-47C2-A615111BB418}"/>
              </a:ext>
            </a:extLst>
          </p:cNvPr>
          <p:cNvSpPr/>
          <p:nvPr/>
        </p:nvSpPr>
        <p:spPr>
          <a:xfrm>
            <a:off x="3391550" y="5303055"/>
            <a:ext cx="1836003"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Electromagnetic </a:t>
            </a:r>
          </a:p>
          <a:p>
            <a:pPr algn="ctr"/>
            <a:r>
              <a:rPr lang="en-US" sz="1600" dirty="0">
                <a:solidFill>
                  <a:sysClr val="windowText" lastClr="000000"/>
                </a:solidFill>
              </a:rPr>
              <a:t>Source</a:t>
            </a:r>
          </a:p>
        </p:txBody>
      </p:sp>
      <p:sp>
        <p:nvSpPr>
          <p:cNvPr id="16" name="Rectangle 15">
            <a:extLst>
              <a:ext uri="{FF2B5EF4-FFF2-40B4-BE49-F238E27FC236}">
                <a16:creationId xmlns:a16="http://schemas.microsoft.com/office/drawing/2014/main" id="{2EC3908C-FBDF-C3C5-3B1C-DF2BF60530CD}"/>
              </a:ext>
            </a:extLst>
          </p:cNvPr>
          <p:cNvSpPr/>
          <p:nvPr/>
        </p:nvSpPr>
        <p:spPr>
          <a:xfrm>
            <a:off x="3924188" y="4113285"/>
            <a:ext cx="1595623"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Metasurface</a:t>
            </a:r>
          </a:p>
          <a:p>
            <a:pPr algn="ctr"/>
            <a:r>
              <a:rPr lang="en-US" sz="1600" dirty="0">
                <a:solidFill>
                  <a:sysClr val="windowText" lastClr="000000"/>
                </a:solidFill>
              </a:rPr>
              <a:t>Unit Cells</a:t>
            </a:r>
          </a:p>
        </p:txBody>
      </p:sp>
      <p:sp>
        <p:nvSpPr>
          <p:cNvPr id="18" name="Rectangle 17">
            <a:extLst>
              <a:ext uri="{FF2B5EF4-FFF2-40B4-BE49-F238E27FC236}">
                <a16:creationId xmlns:a16="http://schemas.microsoft.com/office/drawing/2014/main" id="{051CE39D-8BC5-79AE-A9BA-2EB8B42DC64D}"/>
              </a:ext>
            </a:extLst>
          </p:cNvPr>
          <p:cNvSpPr/>
          <p:nvPr/>
        </p:nvSpPr>
        <p:spPr>
          <a:xfrm>
            <a:off x="769257" y="989420"/>
            <a:ext cx="2227647" cy="351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2040 nm</a:t>
            </a:r>
          </a:p>
        </p:txBody>
      </p:sp>
      <p:cxnSp>
        <p:nvCxnSpPr>
          <p:cNvPr id="19" name="Straight Connector 18">
            <a:extLst>
              <a:ext uri="{FF2B5EF4-FFF2-40B4-BE49-F238E27FC236}">
                <a16:creationId xmlns:a16="http://schemas.microsoft.com/office/drawing/2014/main" id="{22B231C4-13EB-90CD-2761-7B61496F7567}"/>
              </a:ext>
            </a:extLst>
          </p:cNvPr>
          <p:cNvCxnSpPr>
            <a:cxnSpLocks/>
          </p:cNvCxnSpPr>
          <p:nvPr/>
        </p:nvCxnSpPr>
        <p:spPr>
          <a:xfrm>
            <a:off x="682171" y="3370682"/>
            <a:ext cx="2398387" cy="0"/>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0CCA812-E7CF-169E-F7CF-D126859C6041}"/>
              </a:ext>
            </a:extLst>
          </p:cNvPr>
          <p:cNvCxnSpPr>
            <a:cxnSpLocks/>
          </p:cNvCxnSpPr>
          <p:nvPr/>
        </p:nvCxnSpPr>
        <p:spPr>
          <a:xfrm>
            <a:off x="801915" y="1323334"/>
            <a:ext cx="2227647" cy="0"/>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0E381F25-BA1A-CFA8-C206-D0F269639247}"/>
                  </a:ext>
                </a:extLst>
              </p:cNvPr>
              <p:cNvSpPr/>
              <p:nvPr/>
            </p:nvSpPr>
            <p:spPr>
              <a:xfrm>
                <a:off x="3037016" y="3122087"/>
                <a:ext cx="1220443" cy="4971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panose="02040503050406030204" pitchFamily="18" charset="0"/>
                        </a:rPr>
                        <m:t>𝑧</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𝜆</m:t>
                      </m:r>
                      <m:r>
                        <a:rPr lang="en-US" b="0" i="1" smtClean="0">
                          <a:solidFill>
                            <a:srgbClr val="0070C0"/>
                          </a:solidFill>
                          <a:latin typeface="Cambria Math" panose="02040503050406030204" pitchFamily="18" charset="0"/>
                        </a:rPr>
                        <m:t>/2</m:t>
                      </m:r>
                    </m:oMath>
                  </m:oMathPara>
                </a14:m>
                <a:endParaRPr lang="en-US" dirty="0">
                  <a:solidFill>
                    <a:srgbClr val="0070C0"/>
                  </a:solidFill>
                </a:endParaRPr>
              </a:p>
            </p:txBody>
          </p:sp>
        </mc:Choice>
        <mc:Fallback xmlns="">
          <p:sp>
            <p:nvSpPr>
              <p:cNvPr id="21" name="Rectangle 20">
                <a:extLst>
                  <a:ext uri="{FF2B5EF4-FFF2-40B4-BE49-F238E27FC236}">
                    <a16:creationId xmlns:a16="http://schemas.microsoft.com/office/drawing/2014/main" id="{0E381F25-BA1A-CFA8-C206-D0F269639247}"/>
                  </a:ext>
                </a:extLst>
              </p:cNvPr>
              <p:cNvSpPr>
                <a:spLocks noRot="1" noChangeAspect="1" noMove="1" noResize="1" noEditPoints="1" noAdjustHandles="1" noChangeArrowheads="1" noChangeShapeType="1" noTextEdit="1"/>
              </p:cNvSpPr>
              <p:nvPr/>
            </p:nvSpPr>
            <p:spPr>
              <a:xfrm>
                <a:off x="3037016" y="3122087"/>
                <a:ext cx="1220443" cy="497190"/>
              </a:xfrm>
              <a:prstGeom prst="rect">
                <a:avLst/>
              </a:prstGeom>
              <a:blipFill>
                <a:blip r:embed="rId7"/>
                <a:stretch>
                  <a:fillRect/>
                </a:stretch>
              </a:blipFill>
              <a:ln>
                <a:noFill/>
              </a:ln>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0E6EFBD9-2BA4-CAE7-D6E2-E9F3895558D7}"/>
              </a:ext>
            </a:extLst>
          </p:cNvPr>
          <p:cNvGrpSpPr/>
          <p:nvPr/>
        </p:nvGrpSpPr>
        <p:grpSpPr>
          <a:xfrm>
            <a:off x="8828718" y="3504089"/>
            <a:ext cx="2993229" cy="2864325"/>
            <a:chOff x="3467234" y="598335"/>
            <a:chExt cx="2512631" cy="2427725"/>
          </a:xfrm>
        </p:grpSpPr>
        <p:pic>
          <p:nvPicPr>
            <p:cNvPr id="24" name="Picture 3">
              <a:extLst>
                <a:ext uri="{FF2B5EF4-FFF2-40B4-BE49-F238E27FC236}">
                  <a16:creationId xmlns:a16="http://schemas.microsoft.com/office/drawing/2014/main" id="{1BAC90B8-3651-2499-8BB9-F748139E705E}"/>
                </a:ext>
              </a:extLst>
            </p:cNvPr>
            <p:cNvPicPr>
              <a:picLocks/>
            </p:cNvPicPr>
            <p:nvPr/>
          </p:nvPicPr>
          <p:blipFill>
            <a:blip r:embed="rId8"/>
            <a:stretch>
              <a:fillRect/>
            </a:stretch>
          </p:blipFill>
          <p:spPr>
            <a:xfrm>
              <a:off x="3467234" y="998015"/>
              <a:ext cx="2011680" cy="2011680"/>
            </a:xfrm>
            <a:prstGeom prst="rect">
              <a:avLst/>
            </a:prstGeom>
          </p:spPr>
        </p:pic>
        <p:sp>
          <p:nvSpPr>
            <p:cNvPr id="26" name="Rectangle 25">
              <a:extLst>
                <a:ext uri="{FF2B5EF4-FFF2-40B4-BE49-F238E27FC236}">
                  <a16:creationId xmlns:a16="http://schemas.microsoft.com/office/drawing/2014/main" id="{29CE618D-0E68-1F75-21A1-9CE72301EE4A}"/>
                </a:ext>
              </a:extLst>
            </p:cNvPr>
            <p:cNvSpPr/>
            <p:nvPr/>
          </p:nvSpPr>
          <p:spPr>
            <a:xfrm>
              <a:off x="3500762" y="598335"/>
              <a:ext cx="1975583" cy="3306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x = 2040 nm</a:t>
              </a:r>
            </a:p>
          </p:txBody>
        </p:sp>
        <p:cxnSp>
          <p:nvCxnSpPr>
            <p:cNvPr id="27" name="Straight Connector 26">
              <a:extLst>
                <a:ext uri="{FF2B5EF4-FFF2-40B4-BE49-F238E27FC236}">
                  <a16:creationId xmlns:a16="http://schemas.microsoft.com/office/drawing/2014/main" id="{C0CA7758-82BC-6D8E-6586-F175504F801A}"/>
                </a:ext>
              </a:extLst>
            </p:cNvPr>
            <p:cNvCxnSpPr>
              <a:cxnSpLocks/>
            </p:cNvCxnSpPr>
            <p:nvPr/>
          </p:nvCxnSpPr>
          <p:spPr>
            <a:xfrm flipV="1">
              <a:off x="3538068" y="908349"/>
              <a:ext cx="1896929" cy="9315"/>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4A031DB-C21D-775D-2807-7CE13281EAB5}"/>
                </a:ext>
              </a:extLst>
            </p:cNvPr>
            <p:cNvCxnSpPr>
              <a:cxnSpLocks/>
            </p:cNvCxnSpPr>
            <p:nvPr/>
          </p:nvCxnSpPr>
          <p:spPr>
            <a:xfrm>
              <a:off x="5654336" y="1001676"/>
              <a:ext cx="0" cy="2024384"/>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BBFE1A1E-7903-B87B-F285-C71F69AEC631}"/>
                </a:ext>
              </a:extLst>
            </p:cNvPr>
            <p:cNvSpPr/>
            <p:nvPr/>
          </p:nvSpPr>
          <p:spPr>
            <a:xfrm rot="16200000">
              <a:off x="4842711" y="1874391"/>
              <a:ext cx="1953018" cy="321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y = 2040 nm</a:t>
              </a:r>
            </a:p>
          </p:txBody>
        </p:sp>
      </p:gr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8D252D2D-C14C-D956-B3D9-E3E182813A09}"/>
                  </a:ext>
                </a:extLst>
              </p:cNvPr>
              <p:cNvSpPr/>
              <p:nvPr/>
            </p:nvSpPr>
            <p:spPr>
              <a:xfrm>
                <a:off x="7551080" y="4782307"/>
                <a:ext cx="1220443" cy="497190"/>
              </a:xfrm>
              <a:prstGeom prst="rect">
                <a:avLst/>
              </a:prstGeom>
              <a:solidFill>
                <a:srgbClr val="DBE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0" dirty="0" err="1">
                    <a:solidFill>
                      <a:schemeClr val="tx1"/>
                    </a:solidFill>
                  </a:rPr>
                  <a:t>E</a:t>
                </a:r>
                <a:r>
                  <a:rPr lang="en-US" sz="1600" b="0" baseline="-25000" dirty="0" err="1">
                    <a:solidFill>
                      <a:schemeClr val="tx1"/>
                    </a:solidFill>
                  </a:rPr>
                  <a:t>y</a:t>
                </a:r>
                <a:r>
                  <a:rPr lang="en-US" sz="1600" b="0" baseline="-25000" dirty="0">
                    <a:solidFill>
                      <a:schemeClr val="tx1"/>
                    </a:solidFill>
                  </a:rPr>
                  <a:t> </a:t>
                </a:r>
                <a:r>
                  <a:rPr lang="en-US" sz="1600" b="0" dirty="0">
                    <a:solidFill>
                      <a:schemeClr val="tx1"/>
                    </a:solidFill>
                  </a:rPr>
                  <a:t>Slice at </a:t>
                </a:r>
                <a14:m>
                  <m:oMath xmlns:m="http://schemas.openxmlformats.org/officeDocument/2006/math">
                    <m:r>
                      <a:rPr lang="en-US" sz="1600" b="0" i="1" smtClean="0">
                        <a:solidFill>
                          <a:schemeClr val="tx1"/>
                        </a:solidFill>
                        <a:latin typeface="Cambria Math" panose="02040503050406030204" pitchFamily="18" charset="0"/>
                      </a:rPr>
                      <m:t>𝑧</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𝜆</m:t>
                    </m:r>
                    <m:r>
                      <a:rPr lang="en-US" sz="1600" b="0" i="1" smtClean="0">
                        <a:solidFill>
                          <a:schemeClr val="tx1"/>
                        </a:solidFill>
                        <a:latin typeface="Cambria Math" panose="02040503050406030204" pitchFamily="18" charset="0"/>
                      </a:rPr>
                      <m:t>/2</m:t>
                    </m:r>
                  </m:oMath>
                </a14:m>
                <a:endParaRPr lang="en-US" sz="1600" dirty="0">
                  <a:solidFill>
                    <a:schemeClr val="tx1"/>
                  </a:solidFill>
                </a:endParaRPr>
              </a:p>
            </p:txBody>
          </p:sp>
        </mc:Choice>
        <mc:Fallback xmlns="">
          <p:sp>
            <p:nvSpPr>
              <p:cNvPr id="30" name="Rectangle 29">
                <a:extLst>
                  <a:ext uri="{FF2B5EF4-FFF2-40B4-BE49-F238E27FC236}">
                    <a16:creationId xmlns:a16="http://schemas.microsoft.com/office/drawing/2014/main" id="{8D252D2D-C14C-D956-B3D9-E3E182813A09}"/>
                  </a:ext>
                </a:extLst>
              </p:cNvPr>
              <p:cNvSpPr>
                <a:spLocks noRot="1" noChangeAspect="1" noMove="1" noResize="1" noEditPoints="1" noAdjustHandles="1" noChangeArrowheads="1" noChangeShapeType="1" noTextEdit="1"/>
              </p:cNvSpPr>
              <p:nvPr/>
            </p:nvSpPr>
            <p:spPr>
              <a:xfrm>
                <a:off x="7551080" y="4782307"/>
                <a:ext cx="1220443" cy="497190"/>
              </a:xfrm>
              <a:prstGeom prst="rect">
                <a:avLst/>
              </a:prstGeom>
              <a:blipFill>
                <a:blip r:embed="rId9"/>
                <a:stretch>
                  <a:fillRect t="-4545" b="-6818"/>
                </a:stretch>
              </a:blipFill>
              <a:ln>
                <a:solidFill>
                  <a:schemeClr val="tx1"/>
                </a:solidFill>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846949DA-6956-C1EC-789E-939E9E4C18EA}"/>
              </a:ext>
            </a:extLst>
          </p:cNvPr>
          <p:cNvCxnSpPr>
            <a:cxnSpLocks/>
          </p:cNvCxnSpPr>
          <p:nvPr/>
        </p:nvCxnSpPr>
        <p:spPr>
          <a:xfrm flipH="1">
            <a:off x="2996904" y="5594027"/>
            <a:ext cx="322521"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355D475-29B0-C14B-B968-66D7D131A28B}"/>
              </a:ext>
            </a:extLst>
          </p:cNvPr>
          <p:cNvSpPr/>
          <p:nvPr/>
        </p:nvSpPr>
        <p:spPr>
          <a:xfrm>
            <a:off x="1523485" y="1583565"/>
            <a:ext cx="719190" cy="501366"/>
          </a:xfrm>
          <a:prstGeom prst="rect">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PML</a:t>
            </a:r>
          </a:p>
        </p:txBody>
      </p:sp>
      <p:sp>
        <p:nvSpPr>
          <p:cNvPr id="34" name="Rectangle 33">
            <a:extLst>
              <a:ext uri="{FF2B5EF4-FFF2-40B4-BE49-F238E27FC236}">
                <a16:creationId xmlns:a16="http://schemas.microsoft.com/office/drawing/2014/main" id="{CCA5C6DF-305C-61AF-D8E1-625F8DAE71EF}"/>
              </a:ext>
            </a:extLst>
          </p:cNvPr>
          <p:cNvSpPr/>
          <p:nvPr/>
        </p:nvSpPr>
        <p:spPr>
          <a:xfrm>
            <a:off x="1523485" y="5949922"/>
            <a:ext cx="719190" cy="501366"/>
          </a:xfrm>
          <a:prstGeom prst="rect">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PML</a:t>
            </a:r>
          </a:p>
        </p:txBody>
      </p:sp>
      <p:sp>
        <p:nvSpPr>
          <p:cNvPr id="41" name="TextBox 40">
            <a:extLst>
              <a:ext uri="{FF2B5EF4-FFF2-40B4-BE49-F238E27FC236}">
                <a16:creationId xmlns:a16="http://schemas.microsoft.com/office/drawing/2014/main" id="{28B2B390-DE4B-0DA2-3304-19B708280E4B}"/>
              </a:ext>
            </a:extLst>
          </p:cNvPr>
          <p:cNvSpPr txBox="1"/>
          <p:nvPr/>
        </p:nvSpPr>
        <p:spPr>
          <a:xfrm>
            <a:off x="140810" y="1209950"/>
            <a:ext cx="418704" cy="307777"/>
          </a:xfrm>
          <a:prstGeom prst="rect">
            <a:avLst/>
          </a:prstGeom>
          <a:noFill/>
          <a:ln>
            <a:solidFill>
              <a:schemeClr val="tx1"/>
            </a:solidFill>
          </a:ln>
        </p:spPr>
        <p:txBody>
          <a:bodyPr wrap="none" rtlCol="0">
            <a:spAutoFit/>
          </a:bodyPr>
          <a:lstStyle/>
          <a:p>
            <a:r>
              <a:rPr lang="en-US" sz="1400" dirty="0"/>
              <a:t>B.1</a:t>
            </a:r>
          </a:p>
        </p:txBody>
      </p:sp>
      <p:sp>
        <p:nvSpPr>
          <p:cNvPr id="42" name="TextBox 41">
            <a:extLst>
              <a:ext uri="{FF2B5EF4-FFF2-40B4-BE49-F238E27FC236}">
                <a16:creationId xmlns:a16="http://schemas.microsoft.com/office/drawing/2014/main" id="{09F99A82-A570-A0E5-4B61-F80C9FDC997D}"/>
              </a:ext>
            </a:extLst>
          </p:cNvPr>
          <p:cNvSpPr txBox="1"/>
          <p:nvPr/>
        </p:nvSpPr>
        <p:spPr>
          <a:xfrm>
            <a:off x="7551080" y="4395686"/>
            <a:ext cx="418704" cy="307777"/>
          </a:xfrm>
          <a:prstGeom prst="rect">
            <a:avLst/>
          </a:prstGeom>
          <a:noFill/>
          <a:ln>
            <a:solidFill>
              <a:schemeClr val="tx1"/>
            </a:solidFill>
          </a:ln>
        </p:spPr>
        <p:txBody>
          <a:bodyPr wrap="none" rtlCol="0">
            <a:spAutoFit/>
          </a:bodyPr>
          <a:lstStyle/>
          <a:p>
            <a:r>
              <a:rPr lang="en-US" sz="1400" dirty="0"/>
              <a:t>B.2</a:t>
            </a:r>
          </a:p>
        </p:txBody>
      </p:sp>
      <p:grpSp>
        <p:nvGrpSpPr>
          <p:cNvPr id="52" name="Group 51">
            <a:extLst>
              <a:ext uri="{FF2B5EF4-FFF2-40B4-BE49-F238E27FC236}">
                <a16:creationId xmlns:a16="http://schemas.microsoft.com/office/drawing/2014/main" id="{4E42270D-90EF-759D-7DED-1989F473C887}"/>
              </a:ext>
            </a:extLst>
          </p:cNvPr>
          <p:cNvGrpSpPr/>
          <p:nvPr/>
        </p:nvGrpSpPr>
        <p:grpSpPr>
          <a:xfrm>
            <a:off x="5459408" y="5404344"/>
            <a:ext cx="1514332" cy="1187801"/>
            <a:chOff x="5459408" y="5404344"/>
            <a:chExt cx="1514332" cy="1187801"/>
          </a:xfrm>
        </p:grpSpPr>
        <p:sp>
          <p:nvSpPr>
            <p:cNvPr id="43" name="Cube 42">
              <a:extLst>
                <a:ext uri="{FF2B5EF4-FFF2-40B4-BE49-F238E27FC236}">
                  <a16:creationId xmlns:a16="http://schemas.microsoft.com/office/drawing/2014/main" id="{EAFB74C6-4F4B-41A0-B2D9-2E13F1B406C7}"/>
                </a:ext>
              </a:extLst>
            </p:cNvPr>
            <p:cNvSpPr/>
            <p:nvPr/>
          </p:nvSpPr>
          <p:spPr>
            <a:xfrm>
              <a:off x="5459408" y="5808630"/>
              <a:ext cx="1514332" cy="783515"/>
            </a:xfrm>
            <a:prstGeom prst="cube">
              <a:avLst>
                <a:gd name="adj" fmla="val 62266"/>
              </a:avLst>
            </a:prstGeom>
            <a:solidFill>
              <a:srgbClr val="B5C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Can 43">
              <a:extLst>
                <a:ext uri="{FF2B5EF4-FFF2-40B4-BE49-F238E27FC236}">
                  <a16:creationId xmlns:a16="http://schemas.microsoft.com/office/drawing/2014/main" id="{38B2AFA4-747D-DD64-3C1E-6EC52F4204E6}"/>
                </a:ext>
              </a:extLst>
            </p:cNvPr>
            <p:cNvSpPr/>
            <p:nvPr/>
          </p:nvSpPr>
          <p:spPr>
            <a:xfrm>
              <a:off x="6559726" y="5404344"/>
              <a:ext cx="157311" cy="546548"/>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45" name="Can 44">
              <a:extLst>
                <a:ext uri="{FF2B5EF4-FFF2-40B4-BE49-F238E27FC236}">
                  <a16:creationId xmlns:a16="http://schemas.microsoft.com/office/drawing/2014/main" id="{1BBE74C0-7888-6806-319A-C13645D7B966}"/>
                </a:ext>
              </a:extLst>
            </p:cNvPr>
            <p:cNvSpPr/>
            <p:nvPr/>
          </p:nvSpPr>
          <p:spPr>
            <a:xfrm>
              <a:off x="5988426" y="5423780"/>
              <a:ext cx="56675"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00FE"/>
                  </a:solidFill>
                </a:ln>
                <a:solidFill>
                  <a:srgbClr val="0000FE"/>
                </a:solidFill>
              </a:endParaRPr>
            </a:p>
          </p:txBody>
        </p:sp>
        <p:sp>
          <p:nvSpPr>
            <p:cNvPr id="46" name="Can 45">
              <a:extLst>
                <a:ext uri="{FF2B5EF4-FFF2-40B4-BE49-F238E27FC236}">
                  <a16:creationId xmlns:a16="http://schemas.microsoft.com/office/drawing/2014/main" id="{59F2BEDC-ED63-CF3D-8265-C0A436B0336A}"/>
                </a:ext>
              </a:extLst>
            </p:cNvPr>
            <p:cNvSpPr/>
            <p:nvPr/>
          </p:nvSpPr>
          <p:spPr>
            <a:xfrm>
              <a:off x="5789815" y="5550147"/>
              <a:ext cx="202067" cy="516964"/>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endParaRPr>
            </a:p>
          </p:txBody>
        </p:sp>
        <p:sp>
          <p:nvSpPr>
            <p:cNvPr id="47" name="Can 46">
              <a:extLst>
                <a:ext uri="{FF2B5EF4-FFF2-40B4-BE49-F238E27FC236}">
                  <a16:creationId xmlns:a16="http://schemas.microsoft.com/office/drawing/2014/main" id="{B0D1CE67-CAC7-6E6F-4401-56E81707E1A2}"/>
                </a:ext>
              </a:extLst>
            </p:cNvPr>
            <p:cNvSpPr/>
            <p:nvPr/>
          </p:nvSpPr>
          <p:spPr>
            <a:xfrm>
              <a:off x="6427852" y="5520563"/>
              <a:ext cx="157310" cy="546548"/>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endParaRPr>
            </a:p>
          </p:txBody>
        </p:sp>
        <p:sp>
          <p:nvSpPr>
            <p:cNvPr id="48" name="Can 47">
              <a:extLst>
                <a:ext uri="{FF2B5EF4-FFF2-40B4-BE49-F238E27FC236}">
                  <a16:creationId xmlns:a16="http://schemas.microsoft.com/office/drawing/2014/main" id="{B8BCF43A-C2B4-762B-54CC-5BEE419E6D71}"/>
                </a:ext>
              </a:extLst>
            </p:cNvPr>
            <p:cNvSpPr/>
            <p:nvPr/>
          </p:nvSpPr>
          <p:spPr>
            <a:xfrm>
              <a:off x="6150250" y="5423780"/>
              <a:ext cx="224383" cy="516964"/>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49" name="Can 48">
              <a:extLst>
                <a:ext uri="{FF2B5EF4-FFF2-40B4-BE49-F238E27FC236}">
                  <a16:creationId xmlns:a16="http://schemas.microsoft.com/office/drawing/2014/main" id="{8DD1017B-C4AA-6334-E211-EC88AD001ABD}"/>
                </a:ext>
              </a:extLst>
            </p:cNvPr>
            <p:cNvSpPr/>
            <p:nvPr/>
          </p:nvSpPr>
          <p:spPr>
            <a:xfrm>
              <a:off x="5797506" y="5663077"/>
              <a:ext cx="56675"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51" name="Can 50">
              <a:extLst>
                <a:ext uri="{FF2B5EF4-FFF2-40B4-BE49-F238E27FC236}">
                  <a16:creationId xmlns:a16="http://schemas.microsoft.com/office/drawing/2014/main" id="{79772739-8493-1920-6F6B-969C69491A51}"/>
                </a:ext>
              </a:extLst>
            </p:cNvPr>
            <p:cNvSpPr/>
            <p:nvPr/>
          </p:nvSpPr>
          <p:spPr>
            <a:xfrm flipH="1">
              <a:off x="6310824" y="564505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00FE"/>
                  </a:solidFill>
                </a:ln>
                <a:solidFill>
                  <a:srgbClr val="0000FE"/>
                </a:solidFill>
              </a:endParaRPr>
            </a:p>
          </p:txBody>
        </p:sp>
        <p:sp>
          <p:nvSpPr>
            <p:cNvPr id="50" name="Can 49">
              <a:extLst>
                <a:ext uri="{FF2B5EF4-FFF2-40B4-BE49-F238E27FC236}">
                  <a16:creationId xmlns:a16="http://schemas.microsoft.com/office/drawing/2014/main" id="{FF1E0390-41D3-C52C-2B4D-8E5C82BB4C05}"/>
                </a:ext>
              </a:extLst>
            </p:cNvPr>
            <p:cNvSpPr/>
            <p:nvPr/>
          </p:nvSpPr>
          <p:spPr>
            <a:xfrm flipH="1">
              <a:off x="6046032" y="564505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grpSp>
      <p:grpSp>
        <p:nvGrpSpPr>
          <p:cNvPr id="53" name="Group 52">
            <a:extLst>
              <a:ext uri="{FF2B5EF4-FFF2-40B4-BE49-F238E27FC236}">
                <a16:creationId xmlns:a16="http://schemas.microsoft.com/office/drawing/2014/main" id="{4166EC5D-AA6E-6A30-B464-1BBF5DAAC211}"/>
              </a:ext>
            </a:extLst>
          </p:cNvPr>
          <p:cNvGrpSpPr/>
          <p:nvPr/>
        </p:nvGrpSpPr>
        <p:grpSpPr>
          <a:xfrm>
            <a:off x="3250518" y="5999830"/>
            <a:ext cx="793437" cy="774374"/>
            <a:chOff x="4580449" y="5666173"/>
            <a:chExt cx="793437" cy="774374"/>
          </a:xfrm>
        </p:grpSpPr>
        <p:cxnSp>
          <p:nvCxnSpPr>
            <p:cNvPr id="54" name="Straight Arrow Connector 53">
              <a:extLst>
                <a:ext uri="{FF2B5EF4-FFF2-40B4-BE49-F238E27FC236}">
                  <a16:creationId xmlns:a16="http://schemas.microsoft.com/office/drawing/2014/main" id="{3AE54A07-D8AD-3EAD-439E-11D761260BAD}"/>
                </a:ext>
              </a:extLst>
            </p:cNvPr>
            <p:cNvCxnSpPr>
              <a:cxnSpLocks/>
            </p:cNvCxnSpPr>
            <p:nvPr/>
          </p:nvCxnSpPr>
          <p:spPr>
            <a:xfrm flipV="1">
              <a:off x="4753569" y="5947748"/>
              <a:ext cx="0" cy="335243"/>
            </a:xfrm>
            <a:prstGeom prst="straightConnector1">
              <a:avLst/>
            </a:prstGeom>
            <a:ln w="1905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16E8F05D-CDB9-9AB1-A7BC-84D33E9D42B8}"/>
                </a:ext>
              </a:extLst>
            </p:cNvPr>
            <p:cNvCxnSpPr>
              <a:cxnSpLocks/>
            </p:cNvCxnSpPr>
            <p:nvPr/>
          </p:nvCxnSpPr>
          <p:spPr>
            <a:xfrm>
              <a:off x="4752168" y="6282991"/>
              <a:ext cx="354637" cy="0"/>
            </a:xfrm>
            <a:prstGeom prst="straightConnector1">
              <a:avLst/>
            </a:prstGeom>
            <a:ln w="19050">
              <a:solidFill>
                <a:schemeClr val="tx1"/>
              </a:solidFill>
              <a:prstDash val="solid"/>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E78EEA0D-E5E7-4516-038C-910BEC7CC5C9}"/>
                </a:ext>
              </a:extLst>
            </p:cNvPr>
            <p:cNvSpPr/>
            <p:nvPr/>
          </p:nvSpPr>
          <p:spPr>
            <a:xfrm>
              <a:off x="4580449" y="5666173"/>
              <a:ext cx="353912" cy="335244"/>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z</a:t>
              </a:r>
            </a:p>
          </p:txBody>
        </p:sp>
        <p:sp>
          <p:nvSpPr>
            <p:cNvPr id="57" name="Rectangle 56">
              <a:extLst>
                <a:ext uri="{FF2B5EF4-FFF2-40B4-BE49-F238E27FC236}">
                  <a16:creationId xmlns:a16="http://schemas.microsoft.com/office/drawing/2014/main" id="{051541C2-13FE-4D0E-F686-BFDD4F6BA2B7}"/>
                </a:ext>
              </a:extLst>
            </p:cNvPr>
            <p:cNvSpPr/>
            <p:nvPr/>
          </p:nvSpPr>
          <p:spPr>
            <a:xfrm>
              <a:off x="5019977" y="6105304"/>
              <a:ext cx="353909" cy="335243"/>
            </a:xfrm>
            <a:prstGeom prst="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x</a:t>
              </a:r>
            </a:p>
          </p:txBody>
        </p:sp>
      </p:grpSp>
      <p:sp>
        <p:nvSpPr>
          <p:cNvPr id="7" name="Title 2">
            <a:extLst>
              <a:ext uri="{FF2B5EF4-FFF2-40B4-BE49-F238E27FC236}">
                <a16:creationId xmlns:a16="http://schemas.microsoft.com/office/drawing/2014/main" id="{F730F7D2-4257-5E62-63D0-5BCABFFAD950}"/>
              </a:ext>
            </a:extLst>
          </p:cNvPr>
          <p:cNvSpPr>
            <a:spLocks noGrp="1"/>
          </p:cNvSpPr>
          <p:nvPr>
            <p:ph type="title"/>
          </p:nvPr>
        </p:nvSpPr>
        <p:spPr>
          <a:xfrm>
            <a:off x="1981200"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2800" dirty="0">
                <a:latin typeface="Times New Roman" panose="02020603050405020304" pitchFamily="18" charset="0"/>
                <a:cs typeface="Times New Roman" panose="02020603050405020304" pitchFamily="18" charset="0"/>
              </a:rPr>
              <a:t>Dataset Creation: Map 3x3 pillar neighborhoods to electric field</a:t>
            </a:r>
          </a:p>
        </p:txBody>
      </p:sp>
      <p:sp>
        <p:nvSpPr>
          <p:cNvPr id="8" name="Can 7">
            <a:extLst>
              <a:ext uri="{FF2B5EF4-FFF2-40B4-BE49-F238E27FC236}">
                <a16:creationId xmlns:a16="http://schemas.microsoft.com/office/drawing/2014/main" id="{E0775A4C-4FCF-0EEE-D1B1-817658594B24}"/>
              </a:ext>
            </a:extLst>
          </p:cNvPr>
          <p:cNvSpPr/>
          <p:nvPr/>
        </p:nvSpPr>
        <p:spPr>
          <a:xfrm flipH="1">
            <a:off x="6149445" y="5552524"/>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Tree>
    <p:extLst>
      <p:ext uri="{BB962C8B-B14F-4D97-AF65-F5344CB8AC3E}">
        <p14:creationId xmlns:p14="http://schemas.microsoft.com/office/powerpoint/2010/main" val="390819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0"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6"/>
                </p:tgtEl>
              </p:cMediaNode>
            </p:video>
            <p:seq concurrent="1" nextAc="seek">
              <p:cTn id="16" restart="whenNotActive" fill="hold" evtFilter="cancelBubble" nodeType="interactiveSeq">
                <p:stCondLst>
                  <p:cond evt="onClick" delay="0">
                    <p:tgtEl>
                      <p:spTgt spid="6"/>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6"/>
                                        </p:tgtEl>
                                      </p:cBhvr>
                                    </p:cmd>
                                  </p:childTnLst>
                                </p:cTn>
                              </p:par>
                            </p:childTnLst>
                          </p:cTn>
                        </p:par>
                      </p:childTnLst>
                    </p:cTn>
                  </p:par>
                </p:childTnLst>
              </p:cTn>
              <p:nextCondLst>
                <p:cond evt="onClick" delay="0">
                  <p:tgtEl>
                    <p:spTgt spid="6"/>
                  </p:tgtEl>
                </p:cond>
              </p:nextCondLst>
            </p:seq>
          </p:childTnLst>
        </p:cTn>
      </p:par>
    </p:tnLst>
    <p:bldLst>
      <p:bldP spid="3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92786605-2611-5A18-0946-7AA84FC9505E}"/>
              </a:ext>
            </a:extLst>
          </p:cNvPr>
          <p:cNvGrpSpPr/>
          <p:nvPr/>
        </p:nvGrpSpPr>
        <p:grpSpPr>
          <a:xfrm>
            <a:off x="5990670" y="1825362"/>
            <a:ext cx="5772643" cy="4775720"/>
            <a:chOff x="4399444" y="1235794"/>
            <a:chExt cx="6136938" cy="5328525"/>
          </a:xfrm>
        </p:grpSpPr>
        <p:pic>
          <p:nvPicPr>
            <p:cNvPr id="23" name="Picture 22">
              <a:extLst>
                <a:ext uri="{FF2B5EF4-FFF2-40B4-BE49-F238E27FC236}">
                  <a16:creationId xmlns:a16="http://schemas.microsoft.com/office/drawing/2014/main" id="{E03FC071-56D5-31D9-E8C8-54D3CF93B717}"/>
                </a:ext>
              </a:extLst>
            </p:cNvPr>
            <p:cNvPicPr>
              <a:picLocks noChangeAspect="1"/>
            </p:cNvPicPr>
            <p:nvPr/>
          </p:nvPicPr>
          <p:blipFill>
            <a:blip r:embed="rId3"/>
            <a:stretch>
              <a:fillRect/>
            </a:stretch>
          </p:blipFill>
          <p:spPr>
            <a:xfrm>
              <a:off x="5562538" y="3582499"/>
              <a:ext cx="2863499" cy="2149178"/>
            </a:xfrm>
            <a:prstGeom prst="rect">
              <a:avLst/>
            </a:prstGeom>
          </p:spPr>
        </p:pic>
        <p:pic>
          <p:nvPicPr>
            <p:cNvPr id="27" name="Picture 26">
              <a:extLst>
                <a:ext uri="{FF2B5EF4-FFF2-40B4-BE49-F238E27FC236}">
                  <a16:creationId xmlns:a16="http://schemas.microsoft.com/office/drawing/2014/main" id="{9C4034AE-837C-DA2E-38D5-899D59D3D36C}"/>
                </a:ext>
              </a:extLst>
            </p:cNvPr>
            <p:cNvPicPr>
              <a:picLocks noChangeAspect="1"/>
            </p:cNvPicPr>
            <p:nvPr/>
          </p:nvPicPr>
          <p:blipFill rotWithShape="1">
            <a:blip r:embed="rId4"/>
            <a:srcRect l="3538" t="13813" r="4505" b="19752"/>
            <a:stretch/>
          </p:blipFill>
          <p:spPr>
            <a:xfrm>
              <a:off x="5776686" y="2540153"/>
              <a:ext cx="4759696" cy="1422401"/>
            </a:xfrm>
            <a:prstGeom prst="rect">
              <a:avLst/>
            </a:prstGeom>
          </p:spPr>
        </p:pic>
        <p:pic>
          <p:nvPicPr>
            <p:cNvPr id="29" name="Picture 28">
              <a:extLst>
                <a:ext uri="{FF2B5EF4-FFF2-40B4-BE49-F238E27FC236}">
                  <a16:creationId xmlns:a16="http://schemas.microsoft.com/office/drawing/2014/main" id="{D9020C3C-451E-0AD5-2A85-8E506327A9DF}"/>
                </a:ext>
              </a:extLst>
            </p:cNvPr>
            <p:cNvPicPr>
              <a:picLocks noChangeAspect="1"/>
            </p:cNvPicPr>
            <p:nvPr/>
          </p:nvPicPr>
          <p:blipFill rotWithShape="1">
            <a:blip r:embed="rId5"/>
            <a:srcRect l="3538" t="16865" r="6449" b="16356"/>
            <a:stretch/>
          </p:blipFill>
          <p:spPr>
            <a:xfrm>
              <a:off x="5776686" y="1235794"/>
              <a:ext cx="4659085" cy="1422400"/>
            </a:xfrm>
            <a:prstGeom prst="rect">
              <a:avLst/>
            </a:prstGeom>
          </p:spPr>
        </p:pic>
        <p:sp>
          <p:nvSpPr>
            <p:cNvPr id="31" name="Rectangle 30">
              <a:extLst>
                <a:ext uri="{FF2B5EF4-FFF2-40B4-BE49-F238E27FC236}">
                  <a16:creationId xmlns:a16="http://schemas.microsoft.com/office/drawing/2014/main" id="{13C4BA38-A87F-9C5D-30D2-EDA4DD4E20DA}"/>
                </a:ext>
              </a:extLst>
            </p:cNvPr>
            <p:cNvSpPr/>
            <p:nvPr/>
          </p:nvSpPr>
          <p:spPr>
            <a:xfrm>
              <a:off x="4399444" y="1553346"/>
              <a:ext cx="1316328" cy="81280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Blobs</a:t>
              </a:r>
            </a:p>
          </p:txBody>
        </p:sp>
        <p:sp>
          <p:nvSpPr>
            <p:cNvPr id="32" name="Rectangle 31">
              <a:extLst>
                <a:ext uri="{FF2B5EF4-FFF2-40B4-BE49-F238E27FC236}">
                  <a16:creationId xmlns:a16="http://schemas.microsoft.com/office/drawing/2014/main" id="{401688EE-F038-EA9E-C2AE-1F4946EBB02B}"/>
                </a:ext>
              </a:extLst>
            </p:cNvPr>
            <p:cNvSpPr/>
            <p:nvPr/>
          </p:nvSpPr>
          <p:spPr>
            <a:xfrm>
              <a:off x="4399444" y="2884296"/>
              <a:ext cx="1316328" cy="81280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Bars</a:t>
              </a:r>
            </a:p>
          </p:txBody>
        </p:sp>
        <p:sp>
          <p:nvSpPr>
            <p:cNvPr id="33" name="Rectangle 32">
              <a:extLst>
                <a:ext uri="{FF2B5EF4-FFF2-40B4-BE49-F238E27FC236}">
                  <a16:creationId xmlns:a16="http://schemas.microsoft.com/office/drawing/2014/main" id="{F91187CA-DF61-6419-450A-305A64C25108}"/>
                </a:ext>
              </a:extLst>
            </p:cNvPr>
            <p:cNvSpPr/>
            <p:nvPr/>
          </p:nvSpPr>
          <p:spPr>
            <a:xfrm>
              <a:off x="4427017" y="4240508"/>
              <a:ext cx="1316328" cy="81280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Saddle</a:t>
              </a:r>
            </a:p>
          </p:txBody>
        </p:sp>
        <p:pic>
          <p:nvPicPr>
            <p:cNvPr id="21" name="Picture 20">
              <a:extLst>
                <a:ext uri="{FF2B5EF4-FFF2-40B4-BE49-F238E27FC236}">
                  <a16:creationId xmlns:a16="http://schemas.microsoft.com/office/drawing/2014/main" id="{650CBAF6-BA09-25CD-143C-57EFA3B0FB99}"/>
                </a:ext>
              </a:extLst>
            </p:cNvPr>
            <p:cNvPicPr>
              <a:picLocks noChangeAspect="1"/>
            </p:cNvPicPr>
            <p:nvPr/>
          </p:nvPicPr>
          <p:blipFill rotWithShape="1">
            <a:blip r:embed="rId6"/>
            <a:srcRect l="7465" t="25695" r="13316" b="23230"/>
            <a:stretch/>
          </p:blipFill>
          <p:spPr>
            <a:xfrm>
              <a:off x="5762173" y="5427895"/>
              <a:ext cx="2348517" cy="1136424"/>
            </a:xfrm>
            <a:prstGeom prst="rect">
              <a:avLst/>
            </a:prstGeom>
          </p:spPr>
        </p:pic>
        <p:sp>
          <p:nvSpPr>
            <p:cNvPr id="34" name="Rectangle 33">
              <a:extLst>
                <a:ext uri="{FF2B5EF4-FFF2-40B4-BE49-F238E27FC236}">
                  <a16:creationId xmlns:a16="http://schemas.microsoft.com/office/drawing/2014/main" id="{61B2F187-DCD0-8944-3AA1-70F49C105D9D}"/>
                </a:ext>
              </a:extLst>
            </p:cNvPr>
            <p:cNvSpPr/>
            <p:nvPr/>
          </p:nvSpPr>
          <p:spPr>
            <a:xfrm>
              <a:off x="4427017" y="5549625"/>
              <a:ext cx="1316328" cy="81280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Flat</a:t>
              </a:r>
            </a:p>
          </p:txBody>
        </p:sp>
      </p:grpSp>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219208" y="638021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6</a:t>
            </a:fld>
            <a:endParaRPr lang="en-US" dirty="0">
              <a:solidFill>
                <a:schemeClr val="tx1"/>
              </a:solidFill>
            </a:endParaRPr>
          </a:p>
        </p:txBody>
      </p:sp>
      <p:cxnSp>
        <p:nvCxnSpPr>
          <p:cNvPr id="9" name="Straight Arrow Connector 8">
            <a:extLst>
              <a:ext uri="{FF2B5EF4-FFF2-40B4-BE49-F238E27FC236}">
                <a16:creationId xmlns:a16="http://schemas.microsoft.com/office/drawing/2014/main" id="{0DE77685-3A0C-0330-6649-C53F6712937A}"/>
              </a:ext>
            </a:extLst>
          </p:cNvPr>
          <p:cNvCxnSpPr>
            <a:cxnSpLocks/>
          </p:cNvCxnSpPr>
          <p:nvPr/>
        </p:nvCxnSpPr>
        <p:spPr>
          <a:xfrm>
            <a:off x="3746897" y="2465308"/>
            <a:ext cx="0" cy="484277"/>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A0EA41B-8336-5D3E-9428-2877EE0F2703}"/>
              </a:ext>
            </a:extLst>
          </p:cNvPr>
          <p:cNvSpPr txBox="1"/>
          <p:nvPr/>
        </p:nvSpPr>
        <p:spPr>
          <a:xfrm>
            <a:off x="5819219" y="1147422"/>
            <a:ext cx="5849455" cy="369332"/>
          </a:xfrm>
          <a:prstGeom prst="rect">
            <a:avLst/>
          </a:prstGeom>
          <a:solidFill>
            <a:schemeClr val="bg2"/>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Curvatures</a:t>
            </a:r>
          </a:p>
        </p:txBody>
      </p:sp>
      <p:sp>
        <p:nvSpPr>
          <p:cNvPr id="53" name="TextBox 52">
            <a:extLst>
              <a:ext uri="{FF2B5EF4-FFF2-40B4-BE49-F238E27FC236}">
                <a16:creationId xmlns:a16="http://schemas.microsoft.com/office/drawing/2014/main" id="{9E068308-0872-2FCD-8E21-7A946AF2F675}"/>
              </a:ext>
            </a:extLst>
          </p:cNvPr>
          <p:cNvSpPr txBox="1"/>
          <p:nvPr/>
        </p:nvSpPr>
        <p:spPr>
          <a:xfrm>
            <a:off x="1875652" y="5257201"/>
            <a:ext cx="1580762" cy="646331"/>
          </a:xfrm>
          <a:prstGeom prst="rect">
            <a:avLst/>
          </a:prstGeom>
          <a:solidFill>
            <a:schemeClr val="bg2"/>
          </a:solidFill>
          <a:ln>
            <a:solidFill>
              <a:schemeClr val="tx1"/>
            </a:solidFill>
          </a:ln>
        </p:spPr>
        <p:txBody>
          <a:bodyPr wrap="square" rtlCol="0">
            <a:spAutoFit/>
          </a:bodyPr>
          <a:lstStyle/>
          <a:p>
            <a:pPr algn="ctr"/>
            <a:r>
              <a:rPr lang="en-US" dirty="0">
                <a:latin typeface="Times New Roman" panose="02020603050405020304" pitchFamily="18" charset="0"/>
                <a:cs typeface="Times New Roman" panose="02020603050405020304" pitchFamily="18" charset="0"/>
              </a:rPr>
              <a:t>Curvature Parameters</a:t>
            </a:r>
          </a:p>
        </p:txBody>
      </p:sp>
      <p:grpSp>
        <p:nvGrpSpPr>
          <p:cNvPr id="71" name="Group 70">
            <a:extLst>
              <a:ext uri="{FF2B5EF4-FFF2-40B4-BE49-F238E27FC236}">
                <a16:creationId xmlns:a16="http://schemas.microsoft.com/office/drawing/2014/main" id="{49DC8F1F-40C6-11E5-CAAB-3E2D4559652E}"/>
              </a:ext>
            </a:extLst>
          </p:cNvPr>
          <p:cNvGrpSpPr/>
          <p:nvPr/>
        </p:nvGrpSpPr>
        <p:grpSpPr>
          <a:xfrm>
            <a:off x="850828" y="1364315"/>
            <a:ext cx="1523269" cy="1570846"/>
            <a:chOff x="2616330" y="1375120"/>
            <a:chExt cx="1523269" cy="1570846"/>
          </a:xfrm>
        </p:grpSpPr>
        <p:sp>
          <p:nvSpPr>
            <p:cNvPr id="57" name="Rectangle 56">
              <a:extLst>
                <a:ext uri="{FF2B5EF4-FFF2-40B4-BE49-F238E27FC236}">
                  <a16:creationId xmlns:a16="http://schemas.microsoft.com/office/drawing/2014/main" id="{B5BD025E-F8A0-C6CB-7C35-0C7A7EB8A680}"/>
                </a:ext>
              </a:extLst>
            </p:cNvPr>
            <p:cNvSpPr/>
            <p:nvPr/>
          </p:nvSpPr>
          <p:spPr>
            <a:xfrm>
              <a:off x="2616330" y="1375120"/>
              <a:ext cx="1523269" cy="1570846"/>
            </a:xfrm>
            <a:prstGeom prst="rect">
              <a:avLst/>
            </a:prstGeom>
            <a:solidFill>
              <a:srgbClr val="B5C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46A102D-7BDE-DFCD-E7D6-316C0BB61ED2}"/>
                </a:ext>
              </a:extLst>
            </p:cNvPr>
            <p:cNvSpPr/>
            <p:nvPr/>
          </p:nvSpPr>
          <p:spPr>
            <a:xfrm>
              <a:off x="2874134" y="1635850"/>
              <a:ext cx="113346" cy="119669"/>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43C8A73-C6F7-584B-10CA-79CB2B188133}"/>
                </a:ext>
              </a:extLst>
            </p:cNvPr>
            <p:cNvSpPr/>
            <p:nvPr/>
          </p:nvSpPr>
          <p:spPr>
            <a:xfrm>
              <a:off x="3278466" y="1563021"/>
              <a:ext cx="242885" cy="260503"/>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02BFDF7-D936-4EFD-0374-EDE1D316B532}"/>
                </a:ext>
              </a:extLst>
            </p:cNvPr>
            <p:cNvSpPr/>
            <p:nvPr/>
          </p:nvSpPr>
          <p:spPr>
            <a:xfrm>
              <a:off x="3744541" y="1563021"/>
              <a:ext cx="218596" cy="234453"/>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218293CE-27F7-C158-81F7-07CC0F760BF7}"/>
                </a:ext>
              </a:extLst>
            </p:cNvPr>
            <p:cNvSpPr/>
            <p:nvPr/>
          </p:nvSpPr>
          <p:spPr>
            <a:xfrm>
              <a:off x="2823431" y="2021199"/>
              <a:ext cx="283365" cy="303920"/>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9EAF63C-485D-A7B9-1FBD-E71B83923641}"/>
                </a:ext>
              </a:extLst>
            </p:cNvPr>
            <p:cNvSpPr/>
            <p:nvPr/>
          </p:nvSpPr>
          <p:spPr>
            <a:xfrm>
              <a:off x="3296770" y="2055594"/>
              <a:ext cx="226692" cy="243136"/>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B03C078A-90AC-32F7-EE2A-119760E7E51E}"/>
                </a:ext>
              </a:extLst>
            </p:cNvPr>
            <p:cNvSpPr/>
            <p:nvPr/>
          </p:nvSpPr>
          <p:spPr>
            <a:xfrm>
              <a:off x="3726844" y="2074150"/>
              <a:ext cx="161923" cy="173669"/>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388096C-5E78-D413-240A-C8BD54FA5B0A}"/>
                </a:ext>
              </a:extLst>
            </p:cNvPr>
            <p:cNvSpPr/>
            <p:nvPr/>
          </p:nvSpPr>
          <p:spPr>
            <a:xfrm>
              <a:off x="2861186" y="2618602"/>
              <a:ext cx="145731" cy="156302"/>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699DCAF5-45BD-E847-02DC-176392DFCB1B}"/>
                </a:ext>
              </a:extLst>
            </p:cNvPr>
            <p:cNvSpPr/>
            <p:nvPr/>
          </p:nvSpPr>
          <p:spPr>
            <a:xfrm>
              <a:off x="3321681" y="2605408"/>
              <a:ext cx="161923" cy="173669"/>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B438F8D-7263-E2C6-75D6-B7373F011617}"/>
                </a:ext>
              </a:extLst>
            </p:cNvPr>
            <p:cNvSpPr/>
            <p:nvPr/>
          </p:nvSpPr>
          <p:spPr>
            <a:xfrm>
              <a:off x="3726844" y="2564647"/>
              <a:ext cx="242885" cy="260503"/>
            </a:xfrm>
            <a:prstGeom prst="ellipse">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FD379221-8683-87AA-6506-FA5ADDEF6F50}"/>
                  </a:ext>
                </a:extLst>
              </p:cNvPr>
              <p:cNvSpPr txBox="1"/>
              <p:nvPr/>
            </p:nvSpPr>
            <p:spPr>
              <a:xfrm>
                <a:off x="2497629" y="1840618"/>
                <a:ext cx="2664126" cy="5379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𝑅</m:t>
                      </m:r>
                      <m:r>
                        <a:rPr lang="en-US" sz="1100" b="0" i="1" smtClean="0">
                          <a:latin typeface="Cambria Math" panose="02040503050406030204" pitchFamily="18" charset="0"/>
                        </a:rPr>
                        <m:t>(</m:t>
                      </m:r>
                      <m:r>
                        <a:rPr lang="en-US" sz="1100" b="0" i="1" smtClean="0">
                          <a:latin typeface="Cambria Math" panose="02040503050406030204" pitchFamily="18" charset="0"/>
                        </a:rPr>
                        <m:t>𝑥</m:t>
                      </m:r>
                      <m:r>
                        <a:rPr lang="en-US" sz="1100" b="0" i="1" smtClean="0">
                          <a:latin typeface="Cambria Math" panose="02040503050406030204" pitchFamily="18" charset="0"/>
                        </a:rPr>
                        <m:t>,</m:t>
                      </m:r>
                      <m:r>
                        <a:rPr lang="en-US" sz="1100" b="0" i="1" smtClean="0">
                          <a:latin typeface="Cambria Math" panose="02040503050406030204" pitchFamily="18" charset="0"/>
                        </a:rPr>
                        <m:t>𝑦</m:t>
                      </m:r>
                      <m:r>
                        <a:rPr lang="en-US" sz="1100" b="0" i="1" smtClean="0">
                          <a:latin typeface="Cambria Math" panose="02040503050406030204" pitchFamily="18" charset="0"/>
                        </a:rPr>
                        <m:t>)=</m:t>
                      </m:r>
                      <m:d>
                        <m:dPr>
                          <m:begChr m:val="["/>
                          <m:endChr m:val="]"/>
                          <m:ctrlPr>
                            <a:rPr lang="en-US" sz="1100" i="1">
                              <a:latin typeface="Cambria Math" panose="02040503050406030204" pitchFamily="18" charset="0"/>
                            </a:rPr>
                          </m:ctrlPr>
                        </m:dPr>
                        <m:e>
                          <m:m>
                            <m:mPr>
                              <m:mcs>
                                <m:mc>
                                  <m:mcPr>
                                    <m:count m:val="3"/>
                                    <m:mcJc m:val="center"/>
                                  </m:mcPr>
                                </m:mc>
                              </m:mcs>
                              <m:ctrlPr>
                                <a:rPr lang="en-US" sz="1100" i="1">
                                  <a:latin typeface="Cambria Math" panose="02040503050406030204" pitchFamily="18" charset="0"/>
                                </a:rPr>
                              </m:ctrlPr>
                            </m:mPr>
                            <m:mr>
                              <m:e>
                                <m:r>
                                  <m:rPr>
                                    <m:brk m:alnAt="7"/>
                                  </m:rPr>
                                  <a:rPr lang="en-US" sz="1100" i="1">
                                    <a:latin typeface="Cambria Math" panose="02040503050406030204" pitchFamily="18" charset="0"/>
                                  </a:rPr>
                                  <m:t>𝑟</m:t>
                                </m:r>
                                <m:r>
                                  <a:rPr lang="en-US" sz="1100" i="1">
                                    <a:latin typeface="Cambria Math" panose="02040503050406030204" pitchFamily="18" charset="0"/>
                                  </a:rPr>
                                  <m:t>(−1,1)</m:t>
                                </m:r>
                              </m:e>
                              <m:e>
                                <m:r>
                                  <a:rPr lang="en-US" sz="1100" i="1">
                                    <a:latin typeface="Cambria Math" panose="02040503050406030204" pitchFamily="18" charset="0"/>
                                  </a:rPr>
                                  <m:t>𝑟</m:t>
                                </m:r>
                                <m:r>
                                  <a:rPr lang="en-US" sz="1100" i="1">
                                    <a:latin typeface="Cambria Math" panose="02040503050406030204" pitchFamily="18" charset="0"/>
                                  </a:rPr>
                                  <m:t>(0,1)</m:t>
                                </m:r>
                              </m:e>
                              <m:e>
                                <m:r>
                                  <a:rPr lang="en-US" sz="1100" i="1">
                                    <a:latin typeface="Cambria Math" panose="02040503050406030204" pitchFamily="18" charset="0"/>
                                  </a:rPr>
                                  <m:t>𝑟</m:t>
                                </m:r>
                                <m:r>
                                  <a:rPr lang="en-US" sz="1100" i="1">
                                    <a:latin typeface="Cambria Math" panose="02040503050406030204" pitchFamily="18" charset="0"/>
                                  </a:rPr>
                                  <m:t>(1,1)</m:t>
                                </m:r>
                              </m:e>
                            </m:mr>
                            <m:mr>
                              <m:e>
                                <m:r>
                                  <a:rPr lang="en-US" sz="1100" i="1">
                                    <a:latin typeface="Cambria Math" panose="02040503050406030204" pitchFamily="18" charset="0"/>
                                  </a:rPr>
                                  <m:t>𝑟</m:t>
                                </m:r>
                                <m:r>
                                  <a:rPr lang="en-US" sz="1100" i="1">
                                    <a:latin typeface="Cambria Math" panose="02040503050406030204" pitchFamily="18" charset="0"/>
                                  </a:rPr>
                                  <m:t>(0, −1)</m:t>
                                </m:r>
                              </m:e>
                              <m:e>
                                <m:r>
                                  <a:rPr lang="en-US" sz="1100" i="1">
                                    <a:latin typeface="Cambria Math" panose="02040503050406030204" pitchFamily="18" charset="0"/>
                                  </a:rPr>
                                  <m:t>𝑟</m:t>
                                </m:r>
                                <m:r>
                                  <a:rPr lang="en-US" sz="1100" i="1">
                                    <a:latin typeface="Cambria Math" panose="02040503050406030204" pitchFamily="18" charset="0"/>
                                  </a:rPr>
                                  <m:t>(0,0)</m:t>
                                </m:r>
                              </m:e>
                              <m:e>
                                <m:r>
                                  <a:rPr lang="en-US" sz="1100" i="1">
                                    <a:latin typeface="Cambria Math" panose="02040503050406030204" pitchFamily="18" charset="0"/>
                                  </a:rPr>
                                  <m:t>𝑟</m:t>
                                </m:r>
                                <m:r>
                                  <a:rPr lang="en-US" sz="1100" i="1">
                                    <a:latin typeface="Cambria Math" panose="02040503050406030204" pitchFamily="18" charset="0"/>
                                  </a:rPr>
                                  <m:t>(1,0)</m:t>
                                </m:r>
                              </m:e>
                            </m:mr>
                            <m:mr>
                              <m:e>
                                <m:r>
                                  <a:rPr lang="en-US" sz="1100" i="1">
                                    <a:latin typeface="Cambria Math" panose="02040503050406030204" pitchFamily="18" charset="0"/>
                                  </a:rPr>
                                  <m:t>𝑟</m:t>
                                </m:r>
                                <m:r>
                                  <a:rPr lang="en-US" sz="1100" i="1">
                                    <a:latin typeface="Cambria Math" panose="02040503050406030204" pitchFamily="18" charset="0"/>
                                  </a:rPr>
                                  <m:t>(−1,−1)</m:t>
                                </m:r>
                              </m:e>
                              <m:e>
                                <m:r>
                                  <a:rPr lang="en-US" sz="1100" i="1">
                                    <a:latin typeface="Cambria Math" panose="02040503050406030204" pitchFamily="18" charset="0"/>
                                  </a:rPr>
                                  <m:t>𝑟</m:t>
                                </m:r>
                                <m:r>
                                  <a:rPr lang="en-US" sz="1100" i="1">
                                    <a:latin typeface="Cambria Math" panose="02040503050406030204" pitchFamily="18" charset="0"/>
                                  </a:rPr>
                                  <m:t>(0,−1)</m:t>
                                </m:r>
                              </m:e>
                              <m:e>
                                <m:r>
                                  <a:rPr lang="en-US" sz="1100" i="1">
                                    <a:latin typeface="Cambria Math" panose="02040503050406030204" pitchFamily="18" charset="0"/>
                                  </a:rPr>
                                  <m:t>𝑟</m:t>
                                </m:r>
                                <m:r>
                                  <a:rPr lang="en-US" sz="1100" i="1">
                                    <a:latin typeface="Cambria Math" panose="02040503050406030204" pitchFamily="18" charset="0"/>
                                  </a:rPr>
                                  <m:t>(1,−1)</m:t>
                                </m:r>
                              </m:e>
                            </m:mr>
                          </m:m>
                        </m:e>
                      </m:d>
                    </m:oMath>
                  </m:oMathPara>
                </a14:m>
                <a:endParaRPr lang="en-US" sz="1100" dirty="0"/>
              </a:p>
            </p:txBody>
          </p:sp>
        </mc:Choice>
        <mc:Fallback xmlns="">
          <p:sp>
            <p:nvSpPr>
              <p:cNvPr id="67" name="TextBox 66">
                <a:extLst>
                  <a:ext uri="{FF2B5EF4-FFF2-40B4-BE49-F238E27FC236}">
                    <a16:creationId xmlns:a16="http://schemas.microsoft.com/office/drawing/2014/main" id="{FD379221-8683-87AA-6506-FA5ADDEF6F50}"/>
                  </a:ext>
                </a:extLst>
              </p:cNvPr>
              <p:cNvSpPr txBox="1">
                <a:spLocks noRot="1" noChangeAspect="1" noMove="1" noResize="1" noEditPoints="1" noAdjustHandles="1" noChangeArrowheads="1" noChangeShapeType="1" noTextEdit="1"/>
              </p:cNvSpPr>
              <p:nvPr/>
            </p:nvSpPr>
            <p:spPr>
              <a:xfrm>
                <a:off x="2497629" y="1840618"/>
                <a:ext cx="2664126" cy="537968"/>
              </a:xfrm>
              <a:prstGeom prst="rect">
                <a:avLst/>
              </a:prstGeom>
              <a:blipFill>
                <a:blip r:embed="rId7"/>
                <a:stretch>
                  <a:fillRect l="-474"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14F0B9E-9EAF-F7CF-80FB-88C7078C7329}"/>
                  </a:ext>
                </a:extLst>
              </p:cNvPr>
              <p:cNvSpPr txBox="1"/>
              <p:nvPr/>
            </p:nvSpPr>
            <p:spPr>
              <a:xfrm>
                <a:off x="2497629" y="3061907"/>
                <a:ext cx="2741455" cy="5379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1100" b="0" i="0" smtClean="0">
                          <a:latin typeface="Cambria Math" panose="02040503050406030204" pitchFamily="18" charset="0"/>
                        </a:rPr>
                        <m:t>Φ</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x</m:t>
                      </m:r>
                      <m:r>
                        <a:rPr lang="en-US" sz="1100" b="0" i="0" smtClean="0">
                          <a:latin typeface="Cambria Math" panose="02040503050406030204" pitchFamily="18" charset="0"/>
                        </a:rPr>
                        <m:t>,</m:t>
                      </m:r>
                      <m:r>
                        <m:rPr>
                          <m:sty m:val="p"/>
                        </m:rPr>
                        <a:rPr lang="en-US" sz="1100" b="0" i="0" smtClean="0">
                          <a:latin typeface="Cambria Math" panose="02040503050406030204" pitchFamily="18" charset="0"/>
                        </a:rPr>
                        <m:t>y</m:t>
                      </m:r>
                      <m:r>
                        <a:rPr lang="en-US" sz="1100" b="0" i="0" smtClean="0">
                          <a:latin typeface="Cambria Math" panose="02040503050406030204" pitchFamily="18" charset="0"/>
                        </a:rPr>
                        <m:t>)</m:t>
                      </m:r>
                      <m:r>
                        <a:rPr lang="en-US" sz="1100" b="0" i="1" smtClean="0">
                          <a:latin typeface="Cambria Math" panose="02040503050406030204" pitchFamily="18" charset="0"/>
                        </a:rPr>
                        <m:t>=</m:t>
                      </m:r>
                      <m:d>
                        <m:dPr>
                          <m:begChr m:val="["/>
                          <m:endChr m:val="]"/>
                          <m:ctrlPr>
                            <a:rPr lang="en-US" sz="1100" i="1">
                              <a:latin typeface="Cambria Math" panose="02040503050406030204" pitchFamily="18" charset="0"/>
                            </a:rPr>
                          </m:ctrlPr>
                        </m:dPr>
                        <m:e>
                          <m:m>
                            <m:mPr>
                              <m:mcs>
                                <m:mc>
                                  <m:mcPr>
                                    <m:count m:val="3"/>
                                    <m:mcJc m:val="center"/>
                                  </m:mcPr>
                                </m:mc>
                              </m:mcs>
                              <m:ctrlPr>
                                <a:rPr lang="en-US" sz="1100" i="1">
                                  <a:latin typeface="Cambria Math" panose="02040503050406030204" pitchFamily="18" charset="0"/>
                                </a:rPr>
                              </m:ctrlPr>
                            </m:mPr>
                            <m:mr>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−1,1</m:t>
                                    </m:r>
                                  </m:e>
                                </m:d>
                              </m:e>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0,1</m:t>
                                    </m:r>
                                  </m:e>
                                </m:d>
                              </m:e>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1,1</m:t>
                                    </m:r>
                                  </m:e>
                                </m:d>
                              </m:e>
                            </m:mr>
                            <m:mr>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0, −1</m:t>
                                    </m:r>
                                  </m:e>
                                </m:d>
                              </m:e>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0,0</m:t>
                                    </m:r>
                                  </m:e>
                                </m:d>
                              </m:e>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1,0</m:t>
                                    </m:r>
                                  </m:e>
                                </m:d>
                              </m:e>
                            </m:mr>
                            <m:mr>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−1,−1</m:t>
                                    </m:r>
                                  </m:e>
                                </m:d>
                              </m:e>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0,−1</m:t>
                                    </m:r>
                                  </m:e>
                                </m:d>
                              </m:e>
                              <m:e>
                                <m:r>
                                  <a:rPr lang="en-US" sz="1100" i="1">
                                    <a:latin typeface="Cambria Math" panose="02040503050406030204" pitchFamily="18" charset="0"/>
                                  </a:rPr>
                                  <m:t>𝜙</m:t>
                                </m:r>
                                <m:d>
                                  <m:dPr>
                                    <m:ctrlPr>
                                      <a:rPr lang="en-US" sz="1100" i="1">
                                        <a:latin typeface="Cambria Math" panose="02040503050406030204" pitchFamily="18" charset="0"/>
                                      </a:rPr>
                                    </m:ctrlPr>
                                  </m:dPr>
                                  <m:e>
                                    <m:r>
                                      <a:rPr lang="en-US" sz="1100" i="1">
                                        <a:latin typeface="Cambria Math" panose="02040503050406030204" pitchFamily="18" charset="0"/>
                                      </a:rPr>
                                      <m:t>1,−1</m:t>
                                    </m:r>
                                  </m:e>
                                </m:d>
                              </m:e>
                            </m:mr>
                          </m:m>
                        </m:e>
                      </m:d>
                    </m:oMath>
                  </m:oMathPara>
                </a14:m>
                <a:endParaRPr lang="en-US" sz="1100" dirty="0"/>
              </a:p>
            </p:txBody>
          </p:sp>
        </mc:Choice>
        <mc:Fallback xmlns="">
          <p:sp>
            <p:nvSpPr>
              <p:cNvPr id="84" name="TextBox 83">
                <a:extLst>
                  <a:ext uri="{FF2B5EF4-FFF2-40B4-BE49-F238E27FC236}">
                    <a16:creationId xmlns:a16="http://schemas.microsoft.com/office/drawing/2014/main" id="{B14F0B9E-9EAF-F7CF-80FB-88C7078C7329}"/>
                  </a:ext>
                </a:extLst>
              </p:cNvPr>
              <p:cNvSpPr txBox="1">
                <a:spLocks noRot="1" noChangeAspect="1" noMove="1" noResize="1" noEditPoints="1" noAdjustHandles="1" noChangeArrowheads="1" noChangeShapeType="1" noTextEdit="1"/>
              </p:cNvSpPr>
              <p:nvPr/>
            </p:nvSpPr>
            <p:spPr>
              <a:xfrm>
                <a:off x="2497629" y="3061907"/>
                <a:ext cx="2741455" cy="537968"/>
              </a:xfrm>
              <a:prstGeom prst="rect">
                <a:avLst/>
              </a:prstGeom>
              <a:blipFill>
                <a:blip r:embed="rId8"/>
                <a:stretch>
                  <a:fillRect l="-461"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AB201EF6-6F9A-B2BF-9935-D33F6D76C508}"/>
                  </a:ext>
                </a:extLst>
              </p:cNvPr>
              <p:cNvSpPr txBox="1"/>
              <p:nvPr/>
            </p:nvSpPr>
            <p:spPr>
              <a:xfrm>
                <a:off x="202627" y="4013327"/>
                <a:ext cx="5332240" cy="369332"/>
              </a:xfrm>
              <a:prstGeom prst="rect">
                <a:avLst/>
              </a:prstGeom>
              <a:solidFill>
                <a:schemeClr val="bg2"/>
              </a:solidFill>
              <a:ln>
                <a:solidFill>
                  <a:schemeClr val="tx1"/>
                </a:solidFill>
              </a:ln>
            </p:spPr>
            <p:txBody>
              <a:bodyPr wrap="square" rtlCol="0">
                <a:spAutoFit/>
              </a:bodyPr>
              <a:lstStyle/>
              <a:p>
                <a:pPr algn="ctr"/>
                <a:r>
                  <a:rPr lang="en-US" dirty="0">
                    <a:solidFill>
                      <a:schemeClr val="tx1"/>
                    </a:solidFill>
                    <a:latin typeface="Times New Roman" panose="02020603050405020304" pitchFamily="18" charset="0"/>
                    <a:cs typeface="Times New Roman" panose="02020603050405020304" pitchFamily="18" charset="0"/>
                  </a:rPr>
                  <a:t>Use Taylor Series Analysis to approximate </a:t>
                </a:r>
                <a14:m>
                  <m:oMath xmlns:m="http://schemas.openxmlformats.org/officeDocument/2006/math">
                    <m:r>
                      <m:rPr>
                        <m:sty m:val="p"/>
                      </m:rPr>
                      <a:rPr lang="en-US" sz="1800" b="0" i="0" smtClean="0">
                        <a:solidFill>
                          <a:schemeClr val="tx1"/>
                        </a:solidFill>
                        <a:latin typeface="Cambria Math" panose="02040503050406030204" pitchFamily="18" charset="0"/>
                      </a:rPr>
                      <m:t>Φ</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x</m:t>
                    </m:r>
                    <m:r>
                      <a:rPr lang="en-US" sz="1800" b="0" i="0"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y</m:t>
                    </m:r>
                    <m:r>
                      <a:rPr lang="en-US" sz="1800" b="0" i="0" smtClean="0">
                        <a:solidFill>
                          <a:schemeClr val="tx1"/>
                        </a:solidFill>
                        <a:latin typeface="Cambria Math" panose="02040503050406030204" pitchFamily="18" charset="0"/>
                      </a:rPr>
                      <m:t>)</m:t>
                    </m:r>
                  </m:oMath>
                </a14:m>
                <a:r>
                  <a:rPr lang="en-US" dirty="0">
                    <a:solidFill>
                      <a:schemeClr val="tx1"/>
                    </a:solidFill>
                    <a:latin typeface="Times New Roman" panose="02020603050405020304" pitchFamily="18" charset="0"/>
                    <a:cs typeface="Times New Roman" panose="02020603050405020304" pitchFamily="18" charset="0"/>
                  </a:rPr>
                  <a:t> </a:t>
                </a:r>
              </a:p>
            </p:txBody>
          </p:sp>
        </mc:Choice>
        <mc:Fallback xmlns="">
          <p:sp>
            <p:nvSpPr>
              <p:cNvPr id="87" name="TextBox 86">
                <a:extLst>
                  <a:ext uri="{FF2B5EF4-FFF2-40B4-BE49-F238E27FC236}">
                    <a16:creationId xmlns:a16="http://schemas.microsoft.com/office/drawing/2014/main" id="{AB201EF6-6F9A-B2BF-9935-D33F6D76C508}"/>
                  </a:ext>
                </a:extLst>
              </p:cNvPr>
              <p:cNvSpPr txBox="1">
                <a:spLocks noRot="1" noChangeAspect="1" noMove="1" noResize="1" noEditPoints="1" noAdjustHandles="1" noChangeArrowheads="1" noChangeShapeType="1" noTextEdit="1"/>
              </p:cNvSpPr>
              <p:nvPr/>
            </p:nvSpPr>
            <p:spPr>
              <a:xfrm>
                <a:off x="202627" y="4013327"/>
                <a:ext cx="5332240" cy="369332"/>
              </a:xfrm>
              <a:prstGeom prst="rect">
                <a:avLst/>
              </a:prstGeom>
              <a:blipFill>
                <a:blip r:embed="rId9"/>
                <a:stretch>
                  <a:fillRect t="-6452" b="-19355"/>
                </a:stretch>
              </a:blipFill>
              <a:ln>
                <a:solidFill>
                  <a:schemeClr val="tx1"/>
                </a:solidFill>
              </a:ln>
            </p:spPr>
            <p:txBody>
              <a:bodyPr/>
              <a:lstStyle/>
              <a:p>
                <a:r>
                  <a:rPr lang="en-US">
                    <a:noFill/>
                  </a:rPr>
                  <a:t> </a:t>
                </a:r>
              </a:p>
            </p:txBody>
          </p:sp>
        </mc:Fallback>
      </mc:AlternateContent>
      <p:cxnSp>
        <p:nvCxnSpPr>
          <p:cNvPr id="89" name="Straight Arrow Connector 88">
            <a:extLst>
              <a:ext uri="{FF2B5EF4-FFF2-40B4-BE49-F238E27FC236}">
                <a16:creationId xmlns:a16="http://schemas.microsoft.com/office/drawing/2014/main" id="{23463FA3-0D6A-6F85-2DE6-F443F9FA0E3F}"/>
              </a:ext>
            </a:extLst>
          </p:cNvPr>
          <p:cNvCxnSpPr>
            <a:cxnSpLocks/>
            <a:stCxn id="87" idx="2"/>
          </p:cNvCxnSpPr>
          <p:nvPr/>
        </p:nvCxnSpPr>
        <p:spPr>
          <a:xfrm>
            <a:off x="2868747" y="4382659"/>
            <a:ext cx="0" cy="80714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A6C42C20-0984-06E5-9E46-0DAF3126333A}"/>
                  </a:ext>
                </a:extLst>
              </p:cNvPr>
              <p:cNvSpPr txBox="1"/>
              <p:nvPr/>
            </p:nvSpPr>
            <p:spPr>
              <a:xfrm>
                <a:off x="3637057" y="5189801"/>
                <a:ext cx="1084721" cy="1544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cs typeface="Times New Roman" panose="02020603050405020304" pitchFamily="18" charset="0"/>
                                </a:rPr>
                              </m:ctrlPr>
                            </m:eqArrPr>
                            <m:e>
                              <m:r>
                                <m:rPr>
                                  <m:nor/>
                                </m:rPr>
                                <a:rPr lang="en-US" sz="1600" dirty="0">
                                  <a:latin typeface="Times New Roman" panose="02020603050405020304" pitchFamily="18" charset="0"/>
                                  <a:cs typeface="Times New Roman" panose="02020603050405020304" pitchFamily="18" charset="0"/>
                                </a:rPr>
                                <m:t>||</m:t>
                              </m:r>
                              <m:r>
                                <a:rPr lang="en-US" sz="1600" b="0" i="1">
                                  <a:latin typeface="Cambria Math" panose="02040503050406030204" pitchFamily="18" charset="0"/>
                                  <a:cs typeface="Times New Roman" panose="02020603050405020304" pitchFamily="18" charset="0"/>
                                </a:rPr>
                                <m:t>𝛻</m:t>
                              </m:r>
                              <m:r>
                                <a:rPr lang="en-US" sz="1600" b="0" i="1">
                                  <a:latin typeface="Cambria Math" panose="02040503050406030204" pitchFamily="18" charset="0"/>
                                  <a:cs typeface="Times New Roman" panose="02020603050405020304" pitchFamily="18" charset="0"/>
                                </a:rPr>
                                <m:t>𝑓</m:t>
                              </m:r>
                              <m:r>
                                <m:rPr>
                                  <m:nor/>
                                </m:rPr>
                                <a:rPr lang="en-US" sz="1600" dirty="0">
                                  <a:latin typeface="Times New Roman" panose="02020603050405020304" pitchFamily="18" charset="0"/>
                                  <a:cs typeface="Times New Roman" panose="02020603050405020304" pitchFamily="18" charset="0"/>
                                </a:rPr>
                                <m:t>||</m:t>
                              </m:r>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𝑅</m:t>
                                  </m:r>
                                </m:e>
                                <m:sub>
                                  <m:r>
                                    <a:rPr lang="en-US" sz="1600" b="0" i="1">
                                      <a:latin typeface="Cambria Math" panose="02040503050406030204" pitchFamily="18" charset="0"/>
                                      <a:cs typeface="Times New Roman" panose="02020603050405020304" pitchFamily="18" charset="0"/>
                                    </a:rPr>
                                    <m:t>𝑙𝑖𝑛𝑒𝑎𝑟</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𝑓</m:t>
                                  </m:r>
                                </m:e>
                                <m:sub>
                                  <m:r>
                                    <a:rPr lang="en-US" sz="1600" b="0" i="1">
                                      <a:latin typeface="Cambria Math" panose="02040503050406030204" pitchFamily="18" charset="0"/>
                                      <a:cs typeface="Times New Roman" panose="02020603050405020304" pitchFamily="18" charset="0"/>
                                    </a:rPr>
                                    <m:t>𝑝𝑝</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𝑓</m:t>
                                  </m:r>
                                </m:e>
                                <m:sub>
                                  <m:r>
                                    <a:rPr lang="en-US" sz="1600" b="0" i="1">
                                      <a:latin typeface="Cambria Math" panose="02040503050406030204" pitchFamily="18" charset="0"/>
                                      <a:cs typeface="Times New Roman" panose="02020603050405020304" pitchFamily="18" charset="0"/>
                                    </a:rPr>
                                    <m:t>𝑞𝑞</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𝑅</m:t>
                                  </m:r>
                                </m:e>
                                <m:sub>
                                  <m:r>
                                    <a:rPr lang="en-US" sz="1600" b="0" i="1">
                                      <a:latin typeface="Cambria Math" panose="02040503050406030204" pitchFamily="18" charset="0"/>
                                      <a:cs typeface="Times New Roman" panose="02020603050405020304" pitchFamily="18" charset="0"/>
                                    </a:rPr>
                                    <m:t>𝑞𝑢𝑎𝑑𝑟𝑎𝑡𝑖𝑐</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𝜙</m:t>
                                  </m:r>
                                </m:e>
                                <m:sub>
                                  <m:r>
                                    <a:rPr lang="en-US" sz="1600" b="0" i="1">
                                      <a:latin typeface="Cambria Math" panose="02040503050406030204" pitchFamily="18" charset="0"/>
                                      <a:cs typeface="Times New Roman" panose="02020603050405020304" pitchFamily="18" charset="0"/>
                                    </a:rPr>
                                    <m:t>𝑎𝑣</m:t>
                                  </m:r>
                                </m:sub>
                              </m:sSub>
                            </m:e>
                          </m:eqArr>
                        </m:e>
                      </m:d>
                    </m:oMath>
                  </m:oMathPara>
                </a14:m>
                <a:endParaRPr lang="en-US" sz="1600" dirty="0"/>
              </a:p>
            </p:txBody>
          </p:sp>
        </mc:Choice>
        <mc:Fallback xmlns="">
          <p:sp>
            <p:nvSpPr>
              <p:cNvPr id="92" name="TextBox 91">
                <a:extLst>
                  <a:ext uri="{FF2B5EF4-FFF2-40B4-BE49-F238E27FC236}">
                    <a16:creationId xmlns:a16="http://schemas.microsoft.com/office/drawing/2014/main" id="{A6C42C20-0984-06E5-9E46-0DAF3126333A}"/>
                  </a:ext>
                </a:extLst>
              </p:cNvPr>
              <p:cNvSpPr txBox="1">
                <a:spLocks noRot="1" noChangeAspect="1" noMove="1" noResize="1" noEditPoints="1" noAdjustHandles="1" noChangeArrowheads="1" noChangeShapeType="1" noTextEdit="1"/>
              </p:cNvSpPr>
              <p:nvPr/>
            </p:nvSpPr>
            <p:spPr>
              <a:xfrm>
                <a:off x="3637057" y="5189801"/>
                <a:ext cx="1084721" cy="1544334"/>
              </a:xfrm>
              <a:prstGeom prst="rect">
                <a:avLst/>
              </a:prstGeom>
              <a:blipFill>
                <a:blip r:embed="rId10"/>
                <a:stretch>
                  <a:fillRect t="-813" b="-4878"/>
                </a:stretch>
              </a:blipFill>
            </p:spPr>
            <p:txBody>
              <a:bodyPr/>
              <a:lstStyle/>
              <a:p>
                <a:r>
                  <a:rPr lang="en-US">
                    <a:noFill/>
                  </a:rPr>
                  <a:t> </a:t>
                </a:r>
              </a:p>
            </p:txBody>
          </p:sp>
        </mc:Fallback>
      </mc:AlternateContent>
      <p:sp>
        <p:nvSpPr>
          <p:cNvPr id="5" name="Title 2">
            <a:extLst>
              <a:ext uri="{FF2B5EF4-FFF2-40B4-BE49-F238E27FC236}">
                <a16:creationId xmlns:a16="http://schemas.microsoft.com/office/drawing/2014/main" id="{49C8FB03-92AA-D097-2338-29AFF8A61918}"/>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2500" dirty="0">
                <a:latin typeface="Times New Roman" panose="02020603050405020304" pitchFamily="18" charset="0"/>
                <a:cs typeface="Times New Roman" panose="02020603050405020304" pitchFamily="18" charset="0"/>
              </a:rPr>
              <a:t>Dataset Creation: The consideration of nearest neighbors yields curvature</a:t>
            </a:r>
          </a:p>
        </p:txBody>
      </p:sp>
    </p:spTree>
    <p:extLst>
      <p:ext uri="{BB962C8B-B14F-4D97-AF65-F5344CB8AC3E}">
        <p14:creationId xmlns:p14="http://schemas.microsoft.com/office/powerpoint/2010/main" val="195373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3" grpId="0" animBg="1"/>
      <p:bldP spid="87"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50E6F9C-FEBD-EEB6-A45F-4B2B177425BD}"/>
              </a:ext>
            </a:extLst>
          </p:cNvPr>
          <p:cNvGrpSpPr/>
          <p:nvPr/>
        </p:nvGrpSpPr>
        <p:grpSpPr>
          <a:xfrm>
            <a:off x="7054306" y="1343480"/>
            <a:ext cx="4373881" cy="2959714"/>
            <a:chOff x="6598919" y="1029970"/>
            <a:chExt cx="4373881" cy="2661921"/>
          </a:xfrm>
        </p:grpSpPr>
        <p:sp>
          <p:nvSpPr>
            <p:cNvPr id="10" name="Rectangle 9">
              <a:extLst>
                <a:ext uri="{FF2B5EF4-FFF2-40B4-BE49-F238E27FC236}">
                  <a16:creationId xmlns:a16="http://schemas.microsoft.com/office/drawing/2014/main" id="{6CBE3767-FA14-4A5C-F4D2-9292C290CF4E}"/>
                </a:ext>
              </a:extLst>
            </p:cNvPr>
            <p:cNvSpPr/>
            <p:nvPr/>
          </p:nvSpPr>
          <p:spPr>
            <a:xfrm>
              <a:off x="6598919" y="1029970"/>
              <a:ext cx="4373881" cy="2661921"/>
            </a:xfrm>
            <a:prstGeom prst="rect">
              <a:avLst/>
            </a:pr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658641DC-36BD-3C13-55E2-3F831DBDD3B0}"/>
                </a:ext>
              </a:extLst>
            </p:cNvPr>
            <p:cNvSpPr/>
            <p:nvPr/>
          </p:nvSpPr>
          <p:spPr>
            <a:xfrm>
              <a:off x="6598920" y="1087485"/>
              <a:ext cx="1413510" cy="2137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Times New Roman" panose="02020603050405020304" pitchFamily="18" charset="0"/>
                  <a:cs typeface="Times New Roman" panose="02020603050405020304" pitchFamily="18" charset="0"/>
                </a:rPr>
                <a:t>Reconstruction</a:t>
              </a:r>
            </a:p>
            <a:p>
              <a:pPr algn="ctr"/>
              <a:endParaRPr lang="en-US" sz="1500" dirty="0">
                <a:solidFill>
                  <a:schemeClr val="tx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AE14108-3EFC-B3CE-BBBF-21E19A3F8EBC}"/>
                </a:ext>
              </a:extLst>
            </p:cNvPr>
            <p:cNvSpPr/>
            <p:nvPr/>
          </p:nvSpPr>
          <p:spPr>
            <a:xfrm>
              <a:off x="8011836" y="1087485"/>
              <a:ext cx="1413510" cy="2137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b="1" dirty="0">
                  <a:solidFill>
                    <a:schemeClr val="tx1"/>
                  </a:solidFill>
                  <a:latin typeface="Times New Roman" panose="02020603050405020304" pitchFamily="18" charset="0"/>
                  <a:cs typeface="Times New Roman" panose="02020603050405020304" pitchFamily="18" charset="0"/>
                </a:rPr>
                <a:t>Curvature</a:t>
              </a:r>
            </a:p>
            <a:p>
              <a:pPr algn="ctr"/>
              <a:endParaRPr lang="en-US" sz="1500" b="1"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9C205F6-6E04-CB1B-661A-5B4E82CC1093}"/>
                </a:ext>
              </a:extLst>
            </p:cNvPr>
            <p:cNvSpPr/>
            <p:nvPr/>
          </p:nvSpPr>
          <p:spPr>
            <a:xfrm>
              <a:off x="9425627" y="1087484"/>
              <a:ext cx="1413510" cy="2137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500" b="1" dirty="0">
                  <a:solidFill>
                    <a:schemeClr val="tx1"/>
                  </a:solidFill>
                  <a:latin typeface="Times New Roman" panose="02020603050405020304" pitchFamily="18" charset="0"/>
                  <a:cs typeface="Times New Roman" panose="02020603050405020304" pitchFamily="18" charset="0"/>
                </a:rPr>
                <a:t>Phase</a:t>
              </a:r>
              <a:endParaRPr lang="en-US" sz="1500" dirty="0">
                <a:solidFill>
                  <a:schemeClr val="tx1"/>
                </a:solidFill>
                <a:latin typeface="Times New Roman" panose="02020603050405020304" pitchFamily="18" charset="0"/>
                <a:cs typeface="Times New Roman" panose="02020603050405020304" pitchFamily="18" charset="0"/>
              </a:endParaRPr>
            </a:p>
            <a:p>
              <a:pPr algn="ctr"/>
              <a:endParaRPr lang="en-US" sz="1500" dirty="0">
                <a:latin typeface="Times New Roman" panose="02020603050405020304" pitchFamily="18" charset="0"/>
                <a:cs typeface="Times New Roman" panose="02020603050405020304" pitchFamily="18" charset="0"/>
              </a:endParaRPr>
            </a:p>
          </p:txBody>
        </p:sp>
      </p:grpSp>
      <p:sp>
        <p:nvSpPr>
          <p:cNvPr id="19" name="TextBox 18">
            <a:extLst>
              <a:ext uri="{FF2B5EF4-FFF2-40B4-BE49-F238E27FC236}">
                <a16:creationId xmlns:a16="http://schemas.microsoft.com/office/drawing/2014/main" id="{758B1AA6-8EAC-4B18-AA8C-6D599583C5F6}"/>
              </a:ext>
            </a:extLst>
          </p:cNvPr>
          <p:cNvSpPr txBox="1"/>
          <p:nvPr/>
        </p:nvSpPr>
        <p:spPr>
          <a:xfrm>
            <a:off x="7018737" y="990281"/>
            <a:ext cx="1448345" cy="369332"/>
          </a:xfrm>
          <a:prstGeom prst="rect">
            <a:avLst/>
          </a:prstGeom>
          <a:noFill/>
        </p:spPr>
        <p:txBody>
          <a:bodyPr wrap="none" rtlCol="0">
            <a:spAutoFit/>
          </a:bodyPr>
          <a:lstStyle/>
          <a:p>
            <a:r>
              <a:rPr lang="en-US" dirty="0">
                <a:solidFill>
                  <a:schemeClr val="accent5">
                    <a:lumMod val="75000"/>
                  </a:schemeClr>
                </a:solidFill>
                <a:latin typeface="Times New Roman" panose="02020603050405020304" pitchFamily="18" charset="0"/>
                <a:cs typeface="Times New Roman" panose="02020603050405020304" pitchFamily="18" charset="0"/>
              </a:rPr>
              <a:t>Ground Truth</a:t>
            </a:r>
          </a:p>
        </p:txBody>
      </p:sp>
      <p:pic>
        <p:nvPicPr>
          <p:cNvPr id="21" name="Picture 20">
            <a:extLst>
              <a:ext uri="{FF2B5EF4-FFF2-40B4-BE49-F238E27FC236}">
                <a16:creationId xmlns:a16="http://schemas.microsoft.com/office/drawing/2014/main" id="{AC06FA38-79AE-8ED2-4585-B28427E03E3B}"/>
              </a:ext>
            </a:extLst>
          </p:cNvPr>
          <p:cNvPicPr>
            <a:picLocks noChangeAspect="1"/>
          </p:cNvPicPr>
          <p:nvPr/>
        </p:nvPicPr>
        <p:blipFill rotWithShape="1">
          <a:blip r:embed="rId3"/>
          <a:srcRect l="76205" t="8293" r="7864" b="66876"/>
          <a:stretch/>
        </p:blipFill>
        <p:spPr>
          <a:xfrm>
            <a:off x="287938" y="1642323"/>
            <a:ext cx="378070" cy="389258"/>
          </a:xfrm>
          <a:prstGeom prst="rect">
            <a:avLst/>
          </a:prstGeom>
        </p:spPr>
      </p:pic>
      <p:pic>
        <p:nvPicPr>
          <p:cNvPr id="22" name="Picture 21">
            <a:extLst>
              <a:ext uri="{FF2B5EF4-FFF2-40B4-BE49-F238E27FC236}">
                <a16:creationId xmlns:a16="http://schemas.microsoft.com/office/drawing/2014/main" id="{BCF8F69B-3316-1E8B-3804-DB90D18C5457}"/>
              </a:ext>
            </a:extLst>
          </p:cNvPr>
          <p:cNvPicPr>
            <a:picLocks noChangeAspect="1"/>
          </p:cNvPicPr>
          <p:nvPr/>
        </p:nvPicPr>
        <p:blipFill rotWithShape="1">
          <a:blip r:embed="rId3"/>
          <a:srcRect l="76205" t="8293" r="7864" b="66876"/>
          <a:stretch/>
        </p:blipFill>
        <p:spPr>
          <a:xfrm>
            <a:off x="7265698" y="2031583"/>
            <a:ext cx="981494" cy="1010539"/>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48B6185-494C-B723-5363-2D29911FAFD1}"/>
                  </a:ext>
                </a:extLst>
              </p:cNvPr>
              <p:cNvSpPr txBox="1"/>
              <p:nvPr/>
            </p:nvSpPr>
            <p:spPr>
              <a:xfrm>
                <a:off x="8687848" y="1919420"/>
                <a:ext cx="1084721" cy="1544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cs typeface="Times New Roman" panose="02020603050405020304" pitchFamily="18" charset="0"/>
                                </a:rPr>
                              </m:ctrlPr>
                            </m:eqArrPr>
                            <m:e>
                              <m:r>
                                <m:rPr>
                                  <m:nor/>
                                </m:rPr>
                                <a:rPr lang="en-US" sz="1600" dirty="0">
                                  <a:latin typeface="Times New Roman" panose="02020603050405020304" pitchFamily="18" charset="0"/>
                                  <a:cs typeface="Times New Roman" panose="02020603050405020304" pitchFamily="18" charset="0"/>
                                </a:rPr>
                                <m:t>||</m:t>
                              </m:r>
                              <m:r>
                                <a:rPr lang="en-US" sz="1600" b="0" i="1">
                                  <a:latin typeface="Cambria Math" panose="02040503050406030204" pitchFamily="18" charset="0"/>
                                  <a:cs typeface="Times New Roman" panose="02020603050405020304" pitchFamily="18" charset="0"/>
                                </a:rPr>
                                <m:t>𝛻</m:t>
                              </m:r>
                              <m:r>
                                <a:rPr lang="en-US" sz="1600" b="0" i="1">
                                  <a:latin typeface="Cambria Math" panose="02040503050406030204" pitchFamily="18" charset="0"/>
                                  <a:cs typeface="Times New Roman" panose="02020603050405020304" pitchFamily="18" charset="0"/>
                                </a:rPr>
                                <m:t>𝑓</m:t>
                              </m:r>
                              <m:r>
                                <m:rPr>
                                  <m:nor/>
                                </m:rPr>
                                <a:rPr lang="en-US" sz="1600" dirty="0">
                                  <a:latin typeface="Times New Roman" panose="02020603050405020304" pitchFamily="18" charset="0"/>
                                  <a:cs typeface="Times New Roman" panose="02020603050405020304" pitchFamily="18" charset="0"/>
                                </a:rPr>
                                <m:t>||</m:t>
                              </m:r>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𝑅</m:t>
                                  </m:r>
                                </m:e>
                                <m:sub>
                                  <m:r>
                                    <a:rPr lang="en-US" sz="1600" b="0" i="1">
                                      <a:latin typeface="Cambria Math" panose="02040503050406030204" pitchFamily="18" charset="0"/>
                                      <a:cs typeface="Times New Roman" panose="02020603050405020304" pitchFamily="18" charset="0"/>
                                    </a:rPr>
                                    <m:t>𝑙𝑖𝑛𝑒𝑎𝑟</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𝑓</m:t>
                                  </m:r>
                                </m:e>
                                <m:sub>
                                  <m:r>
                                    <a:rPr lang="en-US" sz="1600" b="0" i="1">
                                      <a:latin typeface="Cambria Math" panose="02040503050406030204" pitchFamily="18" charset="0"/>
                                      <a:cs typeface="Times New Roman" panose="02020603050405020304" pitchFamily="18" charset="0"/>
                                    </a:rPr>
                                    <m:t>𝑝𝑝</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𝑓</m:t>
                                  </m:r>
                                </m:e>
                                <m:sub>
                                  <m:r>
                                    <a:rPr lang="en-US" sz="1600" b="0" i="1">
                                      <a:latin typeface="Cambria Math" panose="02040503050406030204" pitchFamily="18" charset="0"/>
                                      <a:cs typeface="Times New Roman" panose="02020603050405020304" pitchFamily="18" charset="0"/>
                                    </a:rPr>
                                    <m:t>𝑞𝑞</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𝑅</m:t>
                                  </m:r>
                                </m:e>
                                <m:sub>
                                  <m:r>
                                    <a:rPr lang="en-US" sz="1600" b="0" i="1">
                                      <a:latin typeface="Cambria Math" panose="02040503050406030204" pitchFamily="18" charset="0"/>
                                      <a:cs typeface="Times New Roman" panose="02020603050405020304" pitchFamily="18" charset="0"/>
                                    </a:rPr>
                                    <m:t>𝑞𝑢𝑎𝑑𝑟𝑎𝑡𝑖𝑐</m:t>
                                  </m:r>
                                </m:sub>
                              </m:sSub>
                            </m:e>
                            <m:e>
                              <m:sSub>
                                <m:sSubPr>
                                  <m:ctrlPr>
                                    <a:rPr lang="en-US" sz="1600" i="1">
                                      <a:latin typeface="Cambria Math" panose="02040503050406030204" pitchFamily="18" charset="0"/>
                                      <a:cs typeface="Times New Roman" panose="02020603050405020304" pitchFamily="18" charset="0"/>
                                    </a:rPr>
                                  </m:ctrlPr>
                                </m:sSubPr>
                                <m:e>
                                  <m:r>
                                    <a:rPr lang="en-US" sz="1600" b="0" i="1">
                                      <a:latin typeface="Cambria Math" panose="02040503050406030204" pitchFamily="18" charset="0"/>
                                      <a:cs typeface="Times New Roman" panose="02020603050405020304" pitchFamily="18" charset="0"/>
                                    </a:rPr>
                                    <m:t>𝜙</m:t>
                                  </m:r>
                                </m:e>
                                <m:sub>
                                  <m:r>
                                    <a:rPr lang="en-US" sz="1600" b="0" i="1">
                                      <a:latin typeface="Cambria Math" panose="02040503050406030204" pitchFamily="18" charset="0"/>
                                      <a:cs typeface="Times New Roman" panose="02020603050405020304" pitchFamily="18" charset="0"/>
                                    </a:rPr>
                                    <m:t>𝑎𝑣</m:t>
                                  </m:r>
                                </m:sub>
                              </m:sSub>
                            </m:e>
                          </m:eqArr>
                        </m:e>
                      </m:d>
                    </m:oMath>
                  </m:oMathPara>
                </a14:m>
                <a:endParaRPr lang="en-US" sz="1600" dirty="0"/>
              </a:p>
            </p:txBody>
          </p:sp>
        </mc:Choice>
        <mc:Fallback xmlns="">
          <p:sp>
            <p:nvSpPr>
              <p:cNvPr id="24" name="TextBox 23">
                <a:extLst>
                  <a:ext uri="{FF2B5EF4-FFF2-40B4-BE49-F238E27FC236}">
                    <a16:creationId xmlns:a16="http://schemas.microsoft.com/office/drawing/2014/main" id="{E48B6185-494C-B723-5363-2D29911FAFD1}"/>
                  </a:ext>
                </a:extLst>
              </p:cNvPr>
              <p:cNvSpPr txBox="1">
                <a:spLocks noRot="1" noChangeAspect="1" noMove="1" noResize="1" noEditPoints="1" noAdjustHandles="1" noChangeArrowheads="1" noChangeShapeType="1" noTextEdit="1"/>
              </p:cNvSpPr>
              <p:nvPr/>
            </p:nvSpPr>
            <p:spPr>
              <a:xfrm>
                <a:off x="8687848" y="1919420"/>
                <a:ext cx="1084721" cy="1544334"/>
              </a:xfrm>
              <a:prstGeom prst="rect">
                <a:avLst/>
              </a:prstGeom>
              <a:blipFill>
                <a:blip r:embed="rId4"/>
                <a:stretch>
                  <a:fillRect t="-1639"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05AF71B-F1B0-E7B8-69B6-73D0FDEA4F7C}"/>
                  </a:ext>
                </a:extLst>
              </p:cNvPr>
              <p:cNvSpPr txBox="1"/>
              <p:nvPr/>
            </p:nvSpPr>
            <p:spPr>
              <a:xfrm>
                <a:off x="10017386" y="1716732"/>
                <a:ext cx="1126783" cy="23176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cs typeface="Times New Roman" panose="02020603050405020304" pitchFamily="18" charset="0"/>
                                </a:rPr>
                              </m:ctrlPr>
                            </m:eqArrPr>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−1,1</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0,1</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−1,0</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0,−1</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0,0</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1,0</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−1</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b="0" i="1" smtClean="0">
                                      <a:latin typeface="Cambria Math" panose="02040503050406030204" pitchFamily="18" charset="0"/>
                                      <a:cs typeface="Times New Roman" panose="02020603050405020304" pitchFamily="18" charset="0"/>
                                    </a:rPr>
                                    <m:t>0</m:t>
                                  </m:r>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−1</m:t>
                                  </m:r>
                                </m:e>
                              </m:d>
                            </m:e>
                            <m:e>
                              <m:r>
                                <a:rPr lang="en-US" sz="1600" i="1">
                                  <a:latin typeface="Cambria Math" panose="02040503050406030204" pitchFamily="18" charset="0"/>
                                  <a:cs typeface="Times New Roman" panose="02020603050405020304" pitchFamily="18" charset="0"/>
                                </a:rPr>
                                <m:t>𝜙</m:t>
                              </m:r>
                              <m:d>
                                <m:dPr>
                                  <m:ctrlPr>
                                    <a:rPr lang="en-US" sz="1600" i="1">
                                      <a:latin typeface="Cambria Math" panose="02040503050406030204" pitchFamily="18" charset="0"/>
                                      <a:cs typeface="Times New Roman" panose="02020603050405020304" pitchFamily="18" charset="0"/>
                                    </a:rPr>
                                  </m:ctrlPr>
                                </m:dPr>
                                <m:e>
                                  <m:r>
                                    <a:rPr lang="en-US" sz="1600" i="1">
                                      <a:latin typeface="Cambria Math" panose="02040503050406030204" pitchFamily="18" charset="0"/>
                                      <a:cs typeface="Times New Roman" panose="02020603050405020304" pitchFamily="18" charset="0"/>
                                    </a:rPr>
                                    <m:t>1,−1</m:t>
                                  </m:r>
                                </m:e>
                              </m:d>
                            </m:e>
                          </m:eqArr>
                        </m:e>
                      </m:d>
                    </m:oMath>
                  </m:oMathPara>
                </a14:m>
                <a:endParaRPr lang="en-US" sz="1600" dirty="0"/>
              </a:p>
            </p:txBody>
          </p:sp>
        </mc:Choice>
        <mc:Fallback xmlns="">
          <p:sp>
            <p:nvSpPr>
              <p:cNvPr id="25" name="TextBox 24">
                <a:extLst>
                  <a:ext uri="{FF2B5EF4-FFF2-40B4-BE49-F238E27FC236}">
                    <a16:creationId xmlns:a16="http://schemas.microsoft.com/office/drawing/2014/main" id="{205AF71B-F1B0-E7B8-69B6-73D0FDEA4F7C}"/>
                  </a:ext>
                </a:extLst>
              </p:cNvPr>
              <p:cNvSpPr txBox="1">
                <a:spLocks noRot="1" noChangeAspect="1" noMove="1" noResize="1" noEditPoints="1" noAdjustHandles="1" noChangeArrowheads="1" noChangeShapeType="1" noTextEdit="1"/>
              </p:cNvSpPr>
              <p:nvPr/>
            </p:nvSpPr>
            <p:spPr>
              <a:xfrm>
                <a:off x="10017386" y="1716732"/>
                <a:ext cx="1126783" cy="2317622"/>
              </a:xfrm>
              <a:prstGeom prst="rect">
                <a:avLst/>
              </a:prstGeom>
              <a:blipFill>
                <a:blip r:embed="rId5"/>
                <a:stretch>
                  <a:fillRect t="-546" b="-3279"/>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35DE3728-5A71-3D5D-0871-95CBC73CC1D8}"/>
              </a:ext>
            </a:extLst>
          </p:cNvPr>
          <p:cNvGrpSpPr/>
          <p:nvPr/>
        </p:nvGrpSpPr>
        <p:grpSpPr>
          <a:xfrm>
            <a:off x="715844" y="1264743"/>
            <a:ext cx="6006138" cy="3109642"/>
            <a:chOff x="4747552" y="586984"/>
            <a:chExt cx="6006138" cy="3109642"/>
          </a:xfrm>
        </p:grpSpPr>
        <p:pic>
          <p:nvPicPr>
            <p:cNvPr id="5" name="Picture 4" descr="A screenshot of a computer&#10;&#10;Description automatically generated with low confidence">
              <a:extLst>
                <a:ext uri="{FF2B5EF4-FFF2-40B4-BE49-F238E27FC236}">
                  <a16:creationId xmlns:a16="http://schemas.microsoft.com/office/drawing/2014/main" id="{80688DDF-4175-CFD8-1817-1A5BCA647F55}"/>
                </a:ext>
              </a:extLst>
            </p:cNvPr>
            <p:cNvPicPr>
              <a:picLocks noChangeAspect="1"/>
            </p:cNvPicPr>
            <p:nvPr/>
          </p:nvPicPr>
          <p:blipFill>
            <a:blip r:embed="rId6"/>
            <a:stretch>
              <a:fillRect/>
            </a:stretch>
          </p:blipFill>
          <p:spPr>
            <a:xfrm>
              <a:off x="4747552" y="586984"/>
              <a:ext cx="6006138" cy="3084752"/>
            </a:xfrm>
            <a:prstGeom prst="rect">
              <a:avLst/>
            </a:prstGeom>
          </p:spPr>
        </p:pic>
        <p:sp>
          <p:nvSpPr>
            <p:cNvPr id="9" name="Rectangle 8">
              <a:extLst>
                <a:ext uri="{FF2B5EF4-FFF2-40B4-BE49-F238E27FC236}">
                  <a16:creationId xmlns:a16="http://schemas.microsoft.com/office/drawing/2014/main" id="{53D24E95-DDCB-6BE3-D228-B51AE2F42224}"/>
                </a:ext>
              </a:extLst>
            </p:cNvPr>
            <p:cNvSpPr/>
            <p:nvPr/>
          </p:nvSpPr>
          <p:spPr>
            <a:xfrm>
              <a:off x="7303957" y="3017366"/>
              <a:ext cx="865560" cy="679260"/>
            </a:xfrm>
            <a:prstGeom prst="rect">
              <a:avLst/>
            </a:prstGeom>
            <a:solidFill>
              <a:srgbClr val="D9D9D9"/>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dirty="0">
                  <a:solidFill>
                    <a:sysClr val="windowText" lastClr="000000"/>
                  </a:solidFill>
                  <a:latin typeface="Times" pitchFamily="2" charset="0"/>
                  <a:cs typeface="Arial"/>
                </a:rPr>
                <a:t>Predicted Phase Delays</a:t>
              </a:r>
            </a:p>
          </p:txBody>
        </p:sp>
      </p:grpSp>
      <p:sp>
        <p:nvSpPr>
          <p:cNvPr id="6" name="Title 2">
            <a:extLst>
              <a:ext uri="{FF2B5EF4-FFF2-40B4-BE49-F238E27FC236}">
                <a16:creationId xmlns:a16="http://schemas.microsoft.com/office/drawing/2014/main" id="{E4E531EE-F698-DE52-9B79-0E5A34ABFB34}"/>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Experiments: Objective function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E84E93-32D7-AC87-B736-8B386D829ADE}"/>
                  </a:ext>
                </a:extLst>
              </p:cNvPr>
              <p:cNvSpPr txBox="1"/>
              <p:nvPr/>
            </p:nvSpPr>
            <p:spPr>
              <a:xfrm>
                <a:off x="6923313" y="4396946"/>
                <a:ext cx="4564553"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𝑟</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𝑐</m:t>
                          </m:r>
                        </m:sub>
                      </m:sSub>
                    </m:oMath>
                  </m:oMathPara>
                </a14:m>
                <a:endParaRPr lang="en-US" sz="3200" dirty="0"/>
              </a:p>
            </p:txBody>
          </p:sp>
        </mc:Choice>
        <mc:Fallback xmlns="">
          <p:sp>
            <p:nvSpPr>
              <p:cNvPr id="23" name="TextBox 22">
                <a:extLst>
                  <a:ext uri="{FF2B5EF4-FFF2-40B4-BE49-F238E27FC236}">
                    <a16:creationId xmlns:a16="http://schemas.microsoft.com/office/drawing/2014/main" id="{48E84E93-32D7-AC87-B736-8B386D829ADE}"/>
                  </a:ext>
                </a:extLst>
              </p:cNvPr>
              <p:cNvSpPr txBox="1">
                <a:spLocks noRot="1" noChangeAspect="1" noMove="1" noResize="1" noEditPoints="1" noAdjustHandles="1" noChangeArrowheads="1" noChangeShapeType="1" noTextEdit="1"/>
              </p:cNvSpPr>
              <p:nvPr/>
            </p:nvSpPr>
            <p:spPr>
              <a:xfrm>
                <a:off x="6923313" y="4396946"/>
                <a:ext cx="4564553" cy="530402"/>
              </a:xfrm>
              <a:prstGeom prst="rect">
                <a:avLst/>
              </a:prstGeom>
              <a:blipFill>
                <a:blip r:embed="rId7"/>
                <a:stretch>
                  <a:fillRect b="-23810"/>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71C1784-90D7-BDEB-5917-234542691F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843" y="5012133"/>
            <a:ext cx="10712343" cy="1834984"/>
          </a:xfrm>
          <a:prstGeom prst="rect">
            <a:avLst/>
          </a:prstGeom>
          <a:ln>
            <a:solidFill>
              <a:srgbClr val="FFCC00"/>
            </a:solidFill>
          </a:ln>
        </p:spPr>
      </p:pic>
      <p:sp>
        <p:nvSpPr>
          <p:cNvPr id="2" name="Slide Number Placeholder 3">
            <a:extLst>
              <a:ext uri="{FF2B5EF4-FFF2-40B4-BE49-F238E27FC236}">
                <a16:creationId xmlns:a16="http://schemas.microsoft.com/office/drawing/2014/main" id="{20550863-B5EA-1501-1FA0-4EDED177EDD9}"/>
              </a:ext>
            </a:extLst>
          </p:cNvPr>
          <p:cNvSpPr txBox="1">
            <a:spLocks/>
          </p:cNvSpPr>
          <p:nvPr/>
        </p:nvSpPr>
        <p:spPr>
          <a:xfrm>
            <a:off x="9219208" y="638021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7</a:t>
            </a:fld>
            <a:endParaRPr lang="en-US" dirty="0">
              <a:solidFill>
                <a:schemeClr val="tx1"/>
              </a:solidFill>
            </a:endParaRPr>
          </a:p>
        </p:txBody>
      </p:sp>
    </p:spTree>
    <p:extLst>
      <p:ext uri="{BB962C8B-B14F-4D97-AF65-F5344CB8AC3E}">
        <p14:creationId xmlns:p14="http://schemas.microsoft.com/office/powerpoint/2010/main" val="372513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pPr/>
              <a:t>8</a:t>
            </a:fld>
            <a:endParaRPr lang="en-US"/>
          </a:p>
        </p:txBody>
      </p:sp>
      <p:sp>
        <p:nvSpPr>
          <p:cNvPr id="7" name="TextBox 6">
            <a:extLst>
              <a:ext uri="{FF2B5EF4-FFF2-40B4-BE49-F238E27FC236}">
                <a16:creationId xmlns:a16="http://schemas.microsoft.com/office/drawing/2014/main" id="{D6CC1227-B9F8-2D4E-CA64-9ADE1492DF43}"/>
              </a:ext>
            </a:extLst>
          </p:cNvPr>
          <p:cNvSpPr txBox="1"/>
          <p:nvPr/>
        </p:nvSpPr>
        <p:spPr>
          <a:xfrm>
            <a:off x="886951" y="3881876"/>
            <a:ext cx="2352073" cy="400110"/>
          </a:xfrm>
          <a:prstGeom prst="rect">
            <a:avLst/>
          </a:prstGeom>
          <a:noFill/>
        </p:spPr>
        <p:txBody>
          <a:bodyPr wrap="squar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Training Analysis</a:t>
            </a:r>
          </a:p>
        </p:txBody>
      </p:sp>
      <p:sp>
        <p:nvSpPr>
          <p:cNvPr id="8" name="Rectangle 7">
            <a:extLst>
              <a:ext uri="{FF2B5EF4-FFF2-40B4-BE49-F238E27FC236}">
                <a16:creationId xmlns:a16="http://schemas.microsoft.com/office/drawing/2014/main" id="{8295EBDB-6CE3-9D7C-EF85-FE8D31DE9322}"/>
              </a:ext>
            </a:extLst>
          </p:cNvPr>
          <p:cNvSpPr/>
          <p:nvPr/>
        </p:nvSpPr>
        <p:spPr>
          <a:xfrm>
            <a:off x="3135086" y="4373465"/>
            <a:ext cx="8893627" cy="2408335"/>
          </a:xfrm>
          <a:prstGeom prst="rect">
            <a:avLst/>
          </a:prstGeom>
          <a:noFill/>
          <a:ln w="28575">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9" name="TextBox 8">
            <a:extLst>
              <a:ext uri="{FF2B5EF4-FFF2-40B4-BE49-F238E27FC236}">
                <a16:creationId xmlns:a16="http://schemas.microsoft.com/office/drawing/2014/main" id="{659D5880-2EB6-363A-56D8-37C71A4D9DE2}"/>
              </a:ext>
            </a:extLst>
          </p:cNvPr>
          <p:cNvSpPr txBox="1"/>
          <p:nvPr/>
        </p:nvSpPr>
        <p:spPr>
          <a:xfrm>
            <a:off x="270725" y="6330341"/>
            <a:ext cx="2799805" cy="400110"/>
          </a:xfrm>
          <a:prstGeom prst="rect">
            <a:avLst/>
          </a:prstGeom>
          <a:noFill/>
        </p:spPr>
        <p:txBody>
          <a:bodyPr wrap="none" rtlCol="0">
            <a:spAutoFit/>
          </a:bodyPr>
          <a:lstStyle/>
          <a:p>
            <a:r>
              <a:rPr lang="en-US" sz="2000" dirty="0">
                <a:solidFill>
                  <a:schemeClr val="accent5">
                    <a:lumMod val="75000"/>
                  </a:schemeClr>
                </a:solidFill>
                <a:latin typeface="Times New Roman" panose="02020603050405020304" pitchFamily="18" charset="0"/>
                <a:cs typeface="Times New Roman" panose="02020603050405020304" pitchFamily="18" charset="0"/>
              </a:rPr>
              <a:t>Validation / Test Analysis</a:t>
            </a:r>
          </a:p>
        </p:txBody>
      </p:sp>
      <p:sp>
        <p:nvSpPr>
          <p:cNvPr id="3" name="Rectangle 2">
            <a:extLst>
              <a:ext uri="{FF2B5EF4-FFF2-40B4-BE49-F238E27FC236}">
                <a16:creationId xmlns:a16="http://schemas.microsoft.com/office/drawing/2014/main" id="{313E1DE6-5A8E-C7FF-7A82-A77D30E85D08}"/>
              </a:ext>
            </a:extLst>
          </p:cNvPr>
          <p:cNvSpPr/>
          <p:nvPr/>
        </p:nvSpPr>
        <p:spPr>
          <a:xfrm>
            <a:off x="3135086" y="1926858"/>
            <a:ext cx="8875880" cy="2355128"/>
          </a:xfrm>
          <a:prstGeom prst="rect">
            <a:avLst/>
          </a:prstGeom>
          <a:noFill/>
          <a:ln w="28575">
            <a:solidFill>
              <a:schemeClr val="accent4">
                <a:lumMod val="75000"/>
              </a:schemeClr>
            </a:solid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2">
            <a:extLst>
              <a:ext uri="{FF2B5EF4-FFF2-40B4-BE49-F238E27FC236}">
                <a16:creationId xmlns:a16="http://schemas.microsoft.com/office/drawing/2014/main" id="{CCD9FCF0-B0FF-19BD-857D-07F6CD2B5057}"/>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Experiments: Loss analysis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942B150-E9A9-B20E-1A44-93D53073446F}"/>
                  </a:ext>
                </a:extLst>
              </p:cNvPr>
              <p:cNvSpPr txBox="1"/>
              <p:nvPr/>
            </p:nvSpPr>
            <p:spPr>
              <a:xfrm>
                <a:off x="2148509" y="1198993"/>
                <a:ext cx="4564553"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𝑟</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𝑐</m:t>
                          </m:r>
                        </m:sub>
                      </m:sSub>
                    </m:oMath>
                  </m:oMathPara>
                </a14:m>
                <a:endParaRPr lang="en-US" sz="3200" dirty="0"/>
              </a:p>
            </p:txBody>
          </p:sp>
        </mc:Choice>
        <mc:Fallback xmlns="">
          <p:sp>
            <p:nvSpPr>
              <p:cNvPr id="6" name="TextBox 5">
                <a:extLst>
                  <a:ext uri="{FF2B5EF4-FFF2-40B4-BE49-F238E27FC236}">
                    <a16:creationId xmlns:a16="http://schemas.microsoft.com/office/drawing/2014/main" id="{6942B150-E9A9-B20E-1A44-93D53073446F}"/>
                  </a:ext>
                </a:extLst>
              </p:cNvPr>
              <p:cNvSpPr txBox="1">
                <a:spLocks noRot="1" noChangeAspect="1" noMove="1" noResize="1" noEditPoints="1" noAdjustHandles="1" noChangeArrowheads="1" noChangeShapeType="1" noTextEdit="1"/>
              </p:cNvSpPr>
              <p:nvPr/>
            </p:nvSpPr>
            <p:spPr>
              <a:xfrm>
                <a:off x="2148509" y="1198993"/>
                <a:ext cx="4564553" cy="530402"/>
              </a:xfrm>
              <a:prstGeom prst="rect">
                <a:avLst/>
              </a:prstGeom>
              <a:blipFill>
                <a:blip r:embed="rId3"/>
                <a:stretch>
                  <a:fillRect b="-20930"/>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3BE892E-BFA9-5287-733B-19C5C2864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062" y="920750"/>
            <a:ext cx="5225143" cy="895047"/>
          </a:xfrm>
          <a:prstGeom prst="rect">
            <a:avLst/>
          </a:prstGeom>
          <a:ln>
            <a:solidFill>
              <a:srgbClr val="FFCC00"/>
            </a:solidFill>
          </a:ln>
        </p:spPr>
      </p:pic>
      <p:pic>
        <p:nvPicPr>
          <p:cNvPr id="20" name="Picture 19">
            <a:extLst>
              <a:ext uri="{FF2B5EF4-FFF2-40B4-BE49-F238E27FC236}">
                <a16:creationId xmlns:a16="http://schemas.microsoft.com/office/drawing/2014/main" id="{89A09180-572E-9FE6-9A3F-B777B2547F31}"/>
              </a:ext>
            </a:extLst>
          </p:cNvPr>
          <p:cNvPicPr>
            <a:picLocks noChangeAspect="1"/>
          </p:cNvPicPr>
          <p:nvPr/>
        </p:nvPicPr>
        <p:blipFill rotWithShape="1">
          <a:blip r:embed="rId5">
            <a:extLst>
              <a:ext uri="{28A0092B-C50C-407E-A947-70E740481C1C}">
                <a14:useLocalDpi xmlns:a14="http://schemas.microsoft.com/office/drawing/2010/main" val="0"/>
              </a:ext>
            </a:extLst>
          </a:blip>
          <a:srcRect t="13302"/>
          <a:stretch/>
        </p:blipFill>
        <p:spPr>
          <a:xfrm>
            <a:off x="3429000" y="2200265"/>
            <a:ext cx="8401973" cy="2023434"/>
          </a:xfrm>
          <a:prstGeom prst="rect">
            <a:avLst/>
          </a:prstGeom>
        </p:spPr>
      </p:pic>
      <p:pic>
        <p:nvPicPr>
          <p:cNvPr id="22" name="Picture 21">
            <a:extLst>
              <a:ext uri="{FF2B5EF4-FFF2-40B4-BE49-F238E27FC236}">
                <a16:creationId xmlns:a16="http://schemas.microsoft.com/office/drawing/2014/main" id="{3BCFCD0B-01EC-027E-0B99-A3A7FF065628}"/>
              </a:ext>
            </a:extLst>
          </p:cNvPr>
          <p:cNvPicPr>
            <a:picLocks noChangeAspect="1"/>
          </p:cNvPicPr>
          <p:nvPr/>
        </p:nvPicPr>
        <p:blipFill rotWithShape="1">
          <a:blip r:embed="rId6">
            <a:extLst>
              <a:ext uri="{28A0092B-C50C-407E-A947-70E740481C1C}">
                <a14:useLocalDpi xmlns:a14="http://schemas.microsoft.com/office/drawing/2010/main" val="0"/>
              </a:ext>
            </a:extLst>
          </a:blip>
          <a:srcRect t="12362"/>
          <a:stretch/>
        </p:blipFill>
        <p:spPr>
          <a:xfrm>
            <a:off x="3429000" y="4663114"/>
            <a:ext cx="8492275" cy="2067338"/>
          </a:xfrm>
          <a:prstGeom prst="rect">
            <a:avLst/>
          </a:prstGeom>
        </p:spPr>
      </p:pic>
      <p:sp>
        <p:nvSpPr>
          <p:cNvPr id="2" name="Slide Number Placeholder 3">
            <a:extLst>
              <a:ext uri="{FF2B5EF4-FFF2-40B4-BE49-F238E27FC236}">
                <a16:creationId xmlns:a16="http://schemas.microsoft.com/office/drawing/2014/main" id="{F0558235-F7F2-9A64-BA25-0FF794614654}"/>
              </a:ext>
            </a:extLst>
          </p:cNvPr>
          <p:cNvSpPr txBox="1">
            <a:spLocks/>
          </p:cNvSpPr>
          <p:nvPr/>
        </p:nvSpPr>
        <p:spPr>
          <a:xfrm>
            <a:off x="9219208" y="638021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8</a:t>
            </a:fld>
            <a:endParaRPr lang="en-US" dirty="0">
              <a:solidFill>
                <a:schemeClr val="tx1"/>
              </a:solidFill>
            </a:endParaRPr>
          </a:p>
        </p:txBody>
      </p:sp>
    </p:spTree>
    <p:extLst>
      <p:ext uri="{BB962C8B-B14F-4D97-AF65-F5344CB8AC3E}">
        <p14:creationId xmlns:p14="http://schemas.microsoft.com/office/powerpoint/2010/main" val="218254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5673CB-2D04-BDBA-9F0E-7DA81704D041}"/>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9</a:t>
            </a:fld>
            <a:endParaRPr lang="en-US" dirty="0">
              <a:solidFill>
                <a:schemeClr val="tx1"/>
              </a:solidFill>
            </a:endParaRPr>
          </a:p>
        </p:txBody>
      </p:sp>
      <p:pic>
        <p:nvPicPr>
          <p:cNvPr id="6" name="Picture 5">
            <a:extLst>
              <a:ext uri="{FF2B5EF4-FFF2-40B4-BE49-F238E27FC236}">
                <a16:creationId xmlns:a16="http://schemas.microsoft.com/office/drawing/2014/main" id="{CFDE1AC4-BB1A-55CF-09E9-5F7C4F222776}"/>
              </a:ext>
            </a:extLst>
          </p:cNvPr>
          <p:cNvPicPr>
            <a:picLocks noChangeAspect="1"/>
          </p:cNvPicPr>
          <p:nvPr/>
        </p:nvPicPr>
        <p:blipFill rotWithShape="1">
          <a:blip r:embed="rId3"/>
          <a:srcRect r="48231" b="7735"/>
          <a:stretch/>
        </p:blipFill>
        <p:spPr>
          <a:xfrm>
            <a:off x="1670593" y="1879665"/>
            <a:ext cx="4349205" cy="4635500"/>
          </a:xfrm>
          <a:prstGeom prst="rect">
            <a:avLst/>
          </a:prstGeom>
        </p:spPr>
      </p:pic>
      <p:sp>
        <p:nvSpPr>
          <p:cNvPr id="8" name="TextBox 7">
            <a:extLst>
              <a:ext uri="{FF2B5EF4-FFF2-40B4-BE49-F238E27FC236}">
                <a16:creationId xmlns:a16="http://schemas.microsoft.com/office/drawing/2014/main" id="{2EFE1B16-FBB4-5E4B-8DB2-2CC173B48BA7}"/>
              </a:ext>
            </a:extLst>
          </p:cNvPr>
          <p:cNvSpPr txBox="1"/>
          <p:nvPr/>
        </p:nvSpPr>
        <p:spPr>
          <a:xfrm>
            <a:off x="3274639" y="6494969"/>
            <a:ext cx="1889235" cy="400110"/>
          </a:xfrm>
          <a:prstGeom prst="rect">
            <a:avLst/>
          </a:prstGeom>
          <a:noFill/>
        </p:spPr>
        <p:txBody>
          <a:bodyPr wrap="none" rtlCol="0">
            <a:spAutoFit/>
          </a:bodyPr>
          <a:lstStyle/>
          <a:p>
            <a:r>
              <a:rPr lang="en-US" sz="2000" dirty="0">
                <a:solidFill>
                  <a:schemeClr val="accent4">
                    <a:lumMod val="75000"/>
                  </a:schemeClr>
                </a:solidFill>
                <a:latin typeface="Times New Roman" panose="02020603050405020304" pitchFamily="18" charset="0"/>
                <a:cs typeface="Times New Roman" panose="02020603050405020304" pitchFamily="18" charset="0"/>
              </a:rPr>
              <a:t>Training Dataset</a:t>
            </a:r>
          </a:p>
        </p:txBody>
      </p:sp>
      <p:sp>
        <p:nvSpPr>
          <p:cNvPr id="9" name="TextBox 8">
            <a:extLst>
              <a:ext uri="{FF2B5EF4-FFF2-40B4-BE49-F238E27FC236}">
                <a16:creationId xmlns:a16="http://schemas.microsoft.com/office/drawing/2014/main" id="{9C29C620-7B0E-6A5C-109E-D974B256C1BE}"/>
              </a:ext>
            </a:extLst>
          </p:cNvPr>
          <p:cNvSpPr txBox="1"/>
          <p:nvPr/>
        </p:nvSpPr>
        <p:spPr>
          <a:xfrm>
            <a:off x="6888264" y="6485908"/>
            <a:ext cx="2068643" cy="400110"/>
          </a:xfrm>
          <a:prstGeom prst="rect">
            <a:avLst/>
          </a:prstGeom>
          <a:noFill/>
        </p:spPr>
        <p:txBody>
          <a:bodyPr wrap="none" rtlCol="0">
            <a:spAutoFit/>
          </a:bodyPr>
          <a:lstStyle/>
          <a:p>
            <a:r>
              <a:rPr lang="en-US" sz="2000" dirty="0">
                <a:solidFill>
                  <a:schemeClr val="accent5">
                    <a:lumMod val="75000"/>
                  </a:schemeClr>
                </a:solidFill>
                <a:latin typeface="Times New Roman" panose="02020603050405020304" pitchFamily="18" charset="0"/>
                <a:cs typeface="Times New Roman" panose="02020603050405020304" pitchFamily="18" charset="0"/>
              </a:rPr>
              <a:t>Validation Dataset</a:t>
            </a:r>
          </a:p>
        </p:txBody>
      </p:sp>
      <p:sp>
        <p:nvSpPr>
          <p:cNvPr id="3" name="Title 2">
            <a:extLst>
              <a:ext uri="{FF2B5EF4-FFF2-40B4-BE49-F238E27FC236}">
                <a16:creationId xmlns:a16="http://schemas.microsoft.com/office/drawing/2014/main" id="{4463DA21-A9F9-4D8E-01D6-7457722ABA8B}"/>
              </a:ext>
            </a:extLst>
          </p:cNvPr>
          <p:cNvSpPr>
            <a:spLocks noGrp="1"/>
          </p:cNvSpPr>
          <p:nvPr>
            <p:ph type="title"/>
          </p:nvPr>
        </p:nvSpPr>
        <p:spPr>
          <a:xfrm>
            <a:off x="1817913" y="76200"/>
            <a:ext cx="10210800" cy="844550"/>
          </a:xfrm>
        </p:spPr>
        <p:txBody>
          <a:bodyPr vert="horz" lIns="91440" tIns="45720" rIns="45720" bIns="45720" rtlCol="0" anchor="ctr">
            <a:noAutofit/>
            <a:scene3d>
              <a:camera prst="orthographicFront"/>
              <a:lightRig rig="threePt" dir="t">
                <a:rot lat="0" lon="0" rev="4800000"/>
              </a:lightRig>
            </a:scene3d>
            <a:sp3d prstMaterial="matte">
              <a:bevelT w="50800" h="10160"/>
            </a:sp3d>
          </a:bodyPr>
          <a:lstStyle/>
          <a:p>
            <a:r>
              <a:rPr lang="en-US" sz="3800" dirty="0">
                <a:latin typeface="Times New Roman" panose="02020603050405020304" pitchFamily="18" charset="0"/>
                <a:cs typeface="Times New Roman" panose="02020603050405020304" pitchFamily="18" charset="0"/>
              </a:rPr>
              <a:t>Experiments: Qualitative results, reconstruction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522B1CA-7BF4-B0F2-0B82-D1E4DD4CD3B3}"/>
                  </a:ext>
                </a:extLst>
              </p:cNvPr>
              <p:cNvSpPr txBox="1"/>
              <p:nvPr/>
            </p:nvSpPr>
            <p:spPr>
              <a:xfrm>
                <a:off x="1455245" y="1135006"/>
                <a:ext cx="4564553" cy="53040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𝐿</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𝑟</m:t>
                          </m:r>
                        </m:sub>
                      </m:sSub>
                      <m:r>
                        <a:rPr lang="en-US" sz="3200" b="0" i="1" smtClean="0">
                          <a:latin typeface="Cambria Math" panose="02040503050406030204" pitchFamily="18" charset="0"/>
                        </a:rPr>
                        <m:t>+</m:t>
                      </m:r>
                      <m:r>
                        <a:rPr lang="en-US" sz="3200" b="0" i="1" smtClean="0">
                          <a:latin typeface="Cambria Math" panose="02040503050406030204" pitchFamily="18" charset="0"/>
                        </a:rPr>
                        <m:t>𝛽</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𝑝</m:t>
                          </m:r>
                        </m:sub>
                      </m:sSub>
                      <m:r>
                        <a:rPr lang="en-US" sz="3200" b="0" i="1" smtClean="0">
                          <a:latin typeface="Cambria Math" panose="02040503050406030204" pitchFamily="18" charset="0"/>
                        </a:rPr>
                        <m:t>+</m:t>
                      </m:r>
                      <m:r>
                        <a:rPr lang="en-US" sz="3200" b="0" i="1" smtClean="0">
                          <a:latin typeface="Cambria Math" panose="02040503050406030204" pitchFamily="18" charset="0"/>
                        </a:rPr>
                        <m:t>𝛾</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𝐸</m:t>
                          </m:r>
                        </m:e>
                        <m:sub>
                          <m:r>
                            <a:rPr lang="en-US" sz="3200" b="0" i="1" smtClean="0">
                              <a:latin typeface="Cambria Math" panose="02040503050406030204" pitchFamily="18" charset="0"/>
                            </a:rPr>
                            <m:t>𝑐</m:t>
                          </m:r>
                        </m:sub>
                      </m:sSub>
                    </m:oMath>
                  </m:oMathPara>
                </a14:m>
                <a:endParaRPr lang="en-US" sz="3200" dirty="0"/>
              </a:p>
            </p:txBody>
          </p:sp>
        </mc:Choice>
        <mc:Fallback xmlns="">
          <p:sp>
            <p:nvSpPr>
              <p:cNvPr id="5" name="TextBox 4">
                <a:extLst>
                  <a:ext uri="{FF2B5EF4-FFF2-40B4-BE49-F238E27FC236}">
                    <a16:creationId xmlns:a16="http://schemas.microsoft.com/office/drawing/2014/main" id="{4522B1CA-7BF4-B0F2-0B82-D1E4DD4CD3B3}"/>
                  </a:ext>
                </a:extLst>
              </p:cNvPr>
              <p:cNvSpPr txBox="1">
                <a:spLocks noRot="1" noChangeAspect="1" noMove="1" noResize="1" noEditPoints="1" noAdjustHandles="1" noChangeArrowheads="1" noChangeShapeType="1" noTextEdit="1"/>
              </p:cNvSpPr>
              <p:nvPr/>
            </p:nvSpPr>
            <p:spPr>
              <a:xfrm>
                <a:off x="1455245" y="1135006"/>
                <a:ext cx="4564553" cy="530402"/>
              </a:xfrm>
              <a:prstGeom prst="rect">
                <a:avLst/>
              </a:prstGeom>
              <a:blipFill>
                <a:blip r:embed="rId4"/>
                <a:stretch>
                  <a:fillRect b="-23256"/>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06B571D3-2647-57DB-8203-F7DB3F19C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3062" y="920750"/>
            <a:ext cx="5225143" cy="895047"/>
          </a:xfrm>
          <a:prstGeom prst="rect">
            <a:avLst/>
          </a:prstGeom>
          <a:ln>
            <a:solidFill>
              <a:srgbClr val="FFCC00"/>
            </a:solidFill>
          </a:ln>
        </p:spPr>
      </p:pic>
      <p:pic>
        <p:nvPicPr>
          <p:cNvPr id="7" name="Picture 6">
            <a:extLst>
              <a:ext uri="{FF2B5EF4-FFF2-40B4-BE49-F238E27FC236}">
                <a16:creationId xmlns:a16="http://schemas.microsoft.com/office/drawing/2014/main" id="{EF293899-7113-7E67-B7D4-266AD26F1492}"/>
              </a:ext>
            </a:extLst>
          </p:cNvPr>
          <p:cNvPicPr>
            <a:picLocks noChangeAspect="1"/>
          </p:cNvPicPr>
          <p:nvPr/>
        </p:nvPicPr>
        <p:blipFill rotWithShape="1">
          <a:blip r:embed="rId3"/>
          <a:srcRect l="50862" b="7735"/>
          <a:stretch/>
        </p:blipFill>
        <p:spPr>
          <a:xfrm>
            <a:off x="6004560" y="1879665"/>
            <a:ext cx="4128176" cy="4635500"/>
          </a:xfrm>
          <a:prstGeom prst="rect">
            <a:avLst/>
          </a:prstGeom>
        </p:spPr>
      </p:pic>
    </p:spTree>
    <p:extLst>
      <p:ext uri="{BB962C8B-B14F-4D97-AF65-F5344CB8AC3E}">
        <p14:creationId xmlns:p14="http://schemas.microsoft.com/office/powerpoint/2010/main" val="394634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UTemplat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Mizzou_2023_03_01</Template>
  <TotalTime>0</TotalTime>
  <Words>1781</Words>
  <Application>Microsoft Macintosh PowerPoint</Application>
  <PresentationFormat>Widescreen</PresentationFormat>
  <Paragraphs>200</Paragraphs>
  <Slides>18</Slides>
  <Notes>14</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Cambria Math</vt:lpstr>
      <vt:lpstr>Corbel</vt:lpstr>
      <vt:lpstr>Helvetica</vt:lpstr>
      <vt:lpstr>Times</vt:lpstr>
      <vt:lpstr>Times New Roman</vt:lpstr>
      <vt:lpstr>Wingdings</vt:lpstr>
      <vt:lpstr>Wingdings 2</vt:lpstr>
      <vt:lpstr>Wingdings 3</vt:lpstr>
      <vt:lpstr>MUTemplate</vt:lpstr>
      <vt:lpstr>Applied Electromagnetics and Computational Intelligence Lab</vt:lpstr>
      <vt:lpstr>Introduction / Motivation</vt:lpstr>
      <vt:lpstr>Process overview</vt:lpstr>
      <vt:lpstr>Dataset Creation: Map single pillar to phase delay</vt:lpstr>
      <vt:lpstr>Dataset Creation: Map 3x3 pillar neighborhoods to electric field</vt:lpstr>
      <vt:lpstr>Dataset Creation: The consideration of nearest neighbors yields curvature</vt:lpstr>
      <vt:lpstr>Experiments: Objective function</vt:lpstr>
      <vt:lpstr>Experiments: Loss analysis</vt:lpstr>
      <vt:lpstr>Experiments: Qualitative results, reconstruction</vt:lpstr>
      <vt:lpstr>Experiments: Quantitative results, phase</vt:lpstr>
      <vt:lpstr>Experiments: Quantitative results, curvature</vt:lpstr>
      <vt:lpstr>Evaluation: Resimulation</vt:lpstr>
      <vt:lpstr>Conclusion</vt:lpstr>
      <vt:lpstr>Future work</vt:lpstr>
      <vt:lpstr>PowerPoint Presentation</vt:lpstr>
      <vt:lpstr>Appendix: Taylor series expansion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Mizzou INformation and Data FUsion Lab (MINDFUL)</dc:title>
  <dc:creator/>
  <cp:lastModifiedBy/>
  <cp:revision>936</cp:revision>
  <dcterms:created xsi:type="dcterms:W3CDTF">2023-03-12T21:16:09Z</dcterms:created>
  <dcterms:modified xsi:type="dcterms:W3CDTF">2023-05-08T13:54:14Z</dcterms:modified>
</cp:coreProperties>
</file>